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handoutMasterIdLst>
    <p:handoutMasterId r:id="rId24"/>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76" r:id="rId14"/>
    <p:sldId id="268" r:id="rId15"/>
    <p:sldId id="274" r:id="rId16"/>
    <p:sldId id="269" r:id="rId17"/>
    <p:sldId id="270" r:id="rId18"/>
    <p:sldId id="271" r:id="rId19"/>
    <p:sldId id="275" r:id="rId20"/>
    <p:sldId id="272" r:id="rId21"/>
    <p:sldId id="273" r:id="rId22"/>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987" autoAdjust="0"/>
  </p:normalViewPr>
  <p:slideViewPr>
    <p:cSldViewPr>
      <p:cViewPr>
        <p:scale>
          <a:sx n="45" d="100"/>
          <a:sy n="45" d="100"/>
        </p:scale>
        <p:origin x="-179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44513368-CE7E-4047-9A59-DDD9C00CF493}" type="datetimeFigureOut">
              <a:rPr lang="en-US" smtClean="0"/>
              <a:t>1/6/2016</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5D079FC5-51F8-4FE9-BFA2-0E3226AE1204}" type="slidenum">
              <a:rPr lang="en-US" smtClean="0"/>
              <a:t>‹#›</a:t>
            </a:fld>
            <a:endParaRPr lang="en-US"/>
          </a:p>
        </p:txBody>
      </p:sp>
    </p:spTree>
    <p:extLst>
      <p:ext uri="{BB962C8B-B14F-4D97-AF65-F5344CB8AC3E}">
        <p14:creationId xmlns:p14="http://schemas.microsoft.com/office/powerpoint/2010/main" val="2713843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33F26EA3-CB3C-466B-8A4F-C5DD94FE0C07}" type="datetimeFigureOut">
              <a:rPr lang="en-US" smtClean="0"/>
              <a:t>1/6/2016</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EDC86270-B4A8-4201-99B4-B9037F9E4127}" type="slidenum">
              <a:rPr lang="en-US" smtClean="0"/>
              <a:t>‹#›</a:t>
            </a:fld>
            <a:endParaRPr lang="en-US"/>
          </a:p>
        </p:txBody>
      </p:sp>
    </p:spTree>
    <p:extLst>
      <p:ext uri="{BB962C8B-B14F-4D97-AF65-F5344CB8AC3E}">
        <p14:creationId xmlns:p14="http://schemas.microsoft.com/office/powerpoint/2010/main" val="143416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dealing with a vehicle you need to be aware of the service information about that vehicle including the history, precautions and other information. In order to find this information out you must reference the following:</a:t>
            </a:r>
          </a:p>
          <a:p>
            <a:pPr marL="233744" indent="-233744">
              <a:buAutoNum type="arabicPeriod"/>
            </a:pPr>
            <a:r>
              <a:rPr lang="en-US" baseline="0" dirty="0" smtClean="0"/>
              <a:t>Manuals – you can view shop or service manuals, specialized manual and general repair manuals. Each of these give detailed information as to how to repair different aspects of vehicles. In order to find what you need in a manual, locate the proper manual, use the table of contents or index to find the needed information, read the instructions carefully and pay attention to the details.</a:t>
            </a:r>
          </a:p>
          <a:p>
            <a:pPr marL="233744" indent="-233744">
              <a:buAutoNum type="arabicPeriod"/>
            </a:pPr>
            <a:r>
              <a:rPr lang="en-US" baseline="0" dirty="0" smtClean="0"/>
              <a:t>VIN number – all vehicles have a unique 17 digit number that provides data about model of vehicle, the manufacture and the safety features that that particular vehicle is equipped with. This number can be used when ordering parts or dealing with recall information. </a:t>
            </a:r>
          </a:p>
          <a:p>
            <a:pPr marL="233744" indent="-233744">
              <a:buAutoNum type="arabicPeriod"/>
            </a:pPr>
            <a:r>
              <a:rPr lang="en-US" baseline="0" dirty="0" smtClean="0"/>
              <a:t>Technical Service Bulletins – help technicians stay up to date on recent technical changes, repair problems, or other service related information. These bulletins are published by manufacturers and contain up-to-date repair information related to newly discovered problems not listed in the service manuals </a:t>
            </a:r>
            <a:endParaRPr lang="en-US" dirty="0" smtClean="0"/>
          </a:p>
          <a:p>
            <a:endParaRPr lang="en-US" dirty="0"/>
          </a:p>
        </p:txBody>
      </p:sp>
      <p:sp>
        <p:nvSpPr>
          <p:cNvPr id="4" name="Slide Number Placeholder 3"/>
          <p:cNvSpPr>
            <a:spLocks noGrp="1"/>
          </p:cNvSpPr>
          <p:nvPr>
            <p:ph type="sldNum" sz="quarter" idx="10"/>
          </p:nvPr>
        </p:nvSpPr>
        <p:spPr/>
        <p:txBody>
          <a:bodyPr/>
          <a:lstStyle/>
          <a:p>
            <a:fld id="{F61451BF-9A2E-43B0-BB9E-CC2A42C1701F}" type="slidenum">
              <a:rPr lang="en-US" smtClean="0"/>
              <a:t>2</a:t>
            </a:fld>
            <a:endParaRPr lang="en-US"/>
          </a:p>
        </p:txBody>
      </p:sp>
    </p:spTree>
    <p:extLst>
      <p:ext uri="{BB962C8B-B14F-4D97-AF65-F5344CB8AC3E}">
        <p14:creationId xmlns:p14="http://schemas.microsoft.com/office/powerpoint/2010/main" val="279577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Always inspect an exhaust manifold before installation</a:t>
            </a:r>
          </a:p>
          <a:p>
            <a:pPr lvl="1"/>
            <a:r>
              <a:rPr lang="en-US" dirty="0"/>
              <a:t>Look for cracks, burned areas, eroded mating surfaces and severe rust damage. </a:t>
            </a:r>
          </a:p>
          <a:p>
            <a:pPr lvl="1"/>
            <a:r>
              <a:rPr lang="en-US" dirty="0"/>
              <a:t>Check for exhaust manifold warpage with a  straightedge and flat feeler gauge</a:t>
            </a:r>
          </a:p>
          <a:p>
            <a:pPr lvl="2"/>
            <a:r>
              <a:rPr lang="en-US" dirty="0"/>
              <a:t>Lay the straightedge over the port openings</a:t>
            </a:r>
          </a:p>
          <a:p>
            <a:pPr lvl="2"/>
            <a:r>
              <a:rPr lang="en-US" dirty="0"/>
              <a:t>Try to slide feeler gauge blades of different thicknesses under the straightedge. Measure at different points on the manifold</a:t>
            </a:r>
          </a:p>
          <a:p>
            <a:pPr lvl="2"/>
            <a:r>
              <a:rPr lang="en-US" dirty="0"/>
              <a:t>The thickest blade that easily slides under the straightedge indicates the intake manifold warpage</a:t>
            </a:r>
          </a:p>
          <a:p>
            <a:pPr lvl="2"/>
            <a:r>
              <a:rPr lang="en-US" dirty="0"/>
              <a:t>If warpage is more than specifications, the intake manifold sealing surfaces must be machined or a new manifold installed. </a:t>
            </a:r>
          </a:p>
          <a:p>
            <a:pPr lvl="1"/>
            <a:r>
              <a:rPr lang="en-US" dirty="0"/>
              <a:t>A leaking exhaust manifold will be indicated by a clicking sound as the exhaust gases blow out between the cylinder head and manifold</a:t>
            </a:r>
          </a:p>
          <a:p>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15</a:t>
            </a:fld>
            <a:endParaRPr lang="en-US"/>
          </a:p>
        </p:txBody>
      </p:sp>
    </p:spTree>
    <p:extLst>
      <p:ext uri="{BB962C8B-B14F-4D97-AF65-F5344CB8AC3E}">
        <p14:creationId xmlns:p14="http://schemas.microsoft.com/office/powerpoint/2010/main" val="609970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Header pipe, intermediate pipe and tail pipe</a:t>
            </a:r>
          </a:p>
          <a:p>
            <a:pPr lvl="1"/>
            <a:r>
              <a:rPr lang="en-US" dirty="0"/>
              <a:t>Header pipe is made of steel tubing that carries exhaust gases from the exhaust manifold to the catalytic converter </a:t>
            </a:r>
          </a:p>
          <a:p>
            <a:pPr lvl="1"/>
            <a:r>
              <a:rPr lang="en-US" dirty="0"/>
              <a:t>Intermediate pipe is a piece of steel tubing that carries exhaust gases from the catalytic converter to the muffler</a:t>
            </a:r>
          </a:p>
          <a:p>
            <a:pPr lvl="1"/>
            <a:r>
              <a:rPr lang="en-US" dirty="0"/>
              <a:t>Tail pipe</a:t>
            </a:r>
          </a:p>
          <a:p>
            <a:pPr lvl="2"/>
            <a:r>
              <a:rPr lang="en-US" dirty="0"/>
              <a:t>Consists of tubing that carries exhaust gases from the muffler to the rear of a car body</a:t>
            </a:r>
          </a:p>
          <a:p>
            <a:pPr lvl="2"/>
            <a:r>
              <a:rPr lang="en-US" dirty="0"/>
              <a:t>One of two tailpipes should be visible at the rear of the vehicle</a:t>
            </a:r>
          </a:p>
          <a:p>
            <a:pPr lvl="2"/>
            <a:r>
              <a:rPr lang="en-US" dirty="0"/>
              <a:t>They should extend out as far as the rear body overhand or bumper </a:t>
            </a:r>
          </a:p>
          <a:p>
            <a:pPr lvl="0"/>
            <a:r>
              <a:rPr lang="en-US" dirty="0"/>
              <a:t>Usually made of rust-resistant steel tubing</a:t>
            </a:r>
          </a:p>
          <a:p>
            <a:pPr lvl="0"/>
            <a:r>
              <a:rPr lang="en-US" dirty="0"/>
              <a:t>One end of each pipe may be enlarged to fit over the end of the next pipe </a:t>
            </a:r>
          </a:p>
          <a:p>
            <a:r>
              <a:rPr lang="en-US" dirty="0" smtClean="0"/>
              <a:t>To keep the pipes clean</a:t>
            </a:r>
            <a:r>
              <a:rPr lang="en-US" baseline="0" dirty="0" smtClean="0"/>
              <a:t> make sure that there are no debris build up or obstructions. This could cause a car to back fire an run rough. </a:t>
            </a:r>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16</a:t>
            </a:fld>
            <a:endParaRPr lang="en-US"/>
          </a:p>
        </p:txBody>
      </p:sp>
    </p:spTree>
    <p:extLst>
      <p:ext uri="{BB962C8B-B14F-4D97-AF65-F5344CB8AC3E}">
        <p14:creationId xmlns:p14="http://schemas.microsoft.com/office/powerpoint/2010/main" val="3413834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Muffler</a:t>
            </a:r>
          </a:p>
          <a:p>
            <a:pPr lvl="1"/>
            <a:r>
              <a:rPr lang="en-US" dirty="0"/>
              <a:t>A sheet metal chamber that dampens pressure pulsations to reduce exhaust noise </a:t>
            </a:r>
          </a:p>
          <a:p>
            <a:pPr lvl="1"/>
            <a:r>
              <a:rPr lang="en-US" dirty="0"/>
              <a:t>It is used in conjunction with a resonator to quiet the noise</a:t>
            </a:r>
          </a:p>
          <a:p>
            <a:pPr lvl="0"/>
            <a:r>
              <a:rPr lang="en-US" dirty="0"/>
              <a:t>Service</a:t>
            </a:r>
          </a:p>
          <a:p>
            <a:pPr lvl="1"/>
            <a:r>
              <a:rPr lang="en-US" dirty="0" smtClean="0"/>
              <a:t>To ensure proper function, listen for a rattling noise when the car accelerates. </a:t>
            </a:r>
          </a:p>
          <a:p>
            <a:pPr lvl="2"/>
            <a:r>
              <a:rPr lang="en-US" dirty="0" smtClean="0"/>
              <a:t>This checks for blockages or loose parts </a:t>
            </a:r>
          </a:p>
          <a:p>
            <a:pPr lvl="1"/>
            <a:r>
              <a:rPr lang="en-US" dirty="0" smtClean="0"/>
              <a:t>Check for rust</a:t>
            </a:r>
          </a:p>
          <a:p>
            <a:pPr lvl="1"/>
            <a:r>
              <a:rPr lang="en-US" dirty="0" smtClean="0"/>
              <a:t>	</a:t>
            </a:r>
            <a:r>
              <a:rPr lang="en-US" dirty="0"/>
              <a:t>Do so by pushing upward on the muffler to check for weak, rusted inlet and outlet pipes. </a:t>
            </a:r>
            <a:endParaRPr lang="en-US" dirty="0" smtClean="0"/>
          </a:p>
          <a:p>
            <a:pPr lvl="0"/>
            <a:endParaRPr lang="en-US" dirty="0"/>
          </a:p>
          <a:p>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17</a:t>
            </a:fld>
            <a:endParaRPr lang="en-US"/>
          </a:p>
        </p:txBody>
      </p:sp>
    </p:spTree>
    <p:extLst>
      <p:ext uri="{BB962C8B-B14F-4D97-AF65-F5344CB8AC3E}">
        <p14:creationId xmlns:p14="http://schemas.microsoft.com/office/powerpoint/2010/main" val="354219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Catalytic convertor</a:t>
            </a:r>
          </a:p>
          <a:p>
            <a:pPr lvl="1"/>
            <a:r>
              <a:rPr lang="en-US" dirty="0"/>
              <a:t>An enclosed, high-temperature afterburner that consumes and chemically treats pollutants in the engine exhaust</a:t>
            </a:r>
          </a:p>
          <a:p>
            <a:pPr lvl="1"/>
            <a:r>
              <a:rPr lang="en-US" dirty="0"/>
              <a:t>An afterburner used to reduce the amount of exhaust pollutants entering the atmosphere </a:t>
            </a:r>
          </a:p>
          <a:p>
            <a:pPr lvl="1"/>
            <a:r>
              <a:rPr lang="en-US" dirty="0"/>
              <a:t>One or more catalytic converters can be located in the exhaust system. </a:t>
            </a:r>
          </a:p>
          <a:p>
            <a:pPr lvl="1"/>
            <a:r>
              <a:rPr lang="en-US" dirty="0"/>
              <a:t>Types of convertors</a:t>
            </a:r>
          </a:p>
          <a:p>
            <a:pPr lvl="2"/>
            <a:r>
              <a:rPr lang="en-US" dirty="0"/>
              <a:t>Mini catalytic converter</a:t>
            </a:r>
          </a:p>
          <a:p>
            <a:pPr lvl="3"/>
            <a:r>
              <a:rPr lang="en-US" dirty="0"/>
              <a:t>A very small converter placed close to the engine exhaust manifold</a:t>
            </a:r>
          </a:p>
          <a:p>
            <a:pPr lvl="3"/>
            <a:r>
              <a:rPr lang="en-US" dirty="0"/>
              <a:t>It heats up quickly to reduce emissions during engine warm-up</a:t>
            </a:r>
          </a:p>
          <a:p>
            <a:pPr lvl="3"/>
            <a:r>
              <a:rPr lang="en-US" dirty="0"/>
              <a:t>Used in conjunction with a larger, main converter</a:t>
            </a:r>
          </a:p>
          <a:p>
            <a:pPr lvl="2"/>
            <a:r>
              <a:rPr lang="en-US" dirty="0"/>
              <a:t>Two-way catalytic converter</a:t>
            </a:r>
          </a:p>
          <a:p>
            <a:pPr lvl="3"/>
            <a:r>
              <a:rPr lang="en-US" dirty="0"/>
              <a:t>Sometimes called an oxidation converter</a:t>
            </a:r>
          </a:p>
          <a:p>
            <a:pPr lvl="3"/>
            <a:r>
              <a:rPr lang="en-US" dirty="0"/>
              <a:t>Can only reduce two types of emissions (HC and CO)</a:t>
            </a:r>
          </a:p>
          <a:p>
            <a:pPr lvl="2"/>
            <a:r>
              <a:rPr lang="en-US" dirty="0"/>
              <a:t>Three-way catalytic converter</a:t>
            </a:r>
          </a:p>
          <a:p>
            <a:pPr lvl="3"/>
            <a:r>
              <a:rPr lang="en-US" dirty="0"/>
              <a:t>Also called a reduction-type converter</a:t>
            </a:r>
          </a:p>
          <a:p>
            <a:pPr lvl="3"/>
            <a:r>
              <a:rPr lang="en-US" dirty="0"/>
              <a:t>Capable of reducing all three types of emissions (HC, CO and NO)</a:t>
            </a:r>
          </a:p>
          <a:p>
            <a:pPr lvl="2"/>
            <a:r>
              <a:rPr lang="en-US" dirty="0"/>
              <a:t>Dual-bed catalytic converter</a:t>
            </a:r>
          </a:p>
          <a:p>
            <a:pPr lvl="3"/>
            <a:r>
              <a:rPr lang="en-US" dirty="0"/>
              <a:t>Contains two separate catalyst units enclosed in a single </a:t>
            </a:r>
            <a:r>
              <a:rPr lang="en-US" dirty="0" err="1"/>
              <a:t>hosueing</a:t>
            </a:r>
            <a:endParaRPr lang="en-US" dirty="0"/>
          </a:p>
          <a:p>
            <a:pPr lvl="3"/>
            <a:r>
              <a:rPr lang="en-US" dirty="0"/>
              <a:t>Normally has both the three way and two way catalyst</a:t>
            </a:r>
          </a:p>
          <a:p>
            <a:pPr lvl="3"/>
            <a:r>
              <a:rPr lang="en-US" dirty="0"/>
              <a:t>A mixing chamber is provided between the two</a:t>
            </a:r>
          </a:p>
          <a:p>
            <a:pPr lvl="3"/>
            <a:r>
              <a:rPr lang="en-US" dirty="0"/>
              <a:t>Air is forced into the mixing chamber to help burn the HC and CO emissions  </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18</a:t>
            </a:fld>
            <a:endParaRPr lang="en-US"/>
          </a:p>
        </p:txBody>
      </p:sp>
    </p:spTree>
    <p:extLst>
      <p:ext uri="{BB962C8B-B14F-4D97-AF65-F5344CB8AC3E}">
        <p14:creationId xmlns:p14="http://schemas.microsoft.com/office/powerpoint/2010/main" val="2160275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properly running catalytic converter will have an approximate 100</a:t>
            </a:r>
            <a:r>
              <a:rPr lang="en-US" dirty="0" smtClean="0">
                <a:sym typeface="Symbol"/>
              </a:rPr>
              <a:t>F difference in temperature, front to rear </a:t>
            </a:r>
          </a:p>
          <a:p>
            <a:r>
              <a:rPr lang="en-US" dirty="0" smtClean="0"/>
              <a:t>Catalytic converter temperature check quickly tests for an inoperative converter catalyst</a:t>
            </a:r>
          </a:p>
          <a:p>
            <a:pPr lvl="1"/>
            <a:r>
              <a:rPr lang="en-US" dirty="0" smtClean="0"/>
              <a:t>Attach a shop vent hose to the tailpipe(s)</a:t>
            </a:r>
          </a:p>
          <a:p>
            <a:pPr lvl="1"/>
            <a:r>
              <a:rPr lang="en-US" dirty="0" smtClean="0"/>
              <a:t>Warm the engine and catalytic converter to full operating temperature</a:t>
            </a:r>
          </a:p>
          <a:p>
            <a:pPr lvl="1"/>
            <a:r>
              <a:rPr lang="en-US" dirty="0" smtClean="0"/>
              <a:t>Place and secure the vehicle on a lift</a:t>
            </a:r>
          </a:p>
          <a:p>
            <a:pPr lvl="1"/>
            <a:r>
              <a:rPr lang="en-US" dirty="0" smtClean="0"/>
              <a:t>Touch a temperature probe on the front or inlet end of the suspect catalytic converter. Record the temperature.</a:t>
            </a:r>
          </a:p>
          <a:p>
            <a:pPr lvl="1"/>
            <a:r>
              <a:rPr lang="en-US" dirty="0" smtClean="0"/>
              <a:t>Touch your temperature probe on the rear of the converter near the outlet pipe. Record the temperature.</a:t>
            </a:r>
          </a:p>
          <a:p>
            <a:pPr lvl="1"/>
            <a:r>
              <a:rPr lang="en-US" dirty="0" smtClean="0"/>
              <a:t>Subtract the rear temperature reading from the front temperature reading. </a:t>
            </a:r>
          </a:p>
          <a:p>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19</a:t>
            </a:fld>
            <a:endParaRPr lang="en-US"/>
          </a:p>
        </p:txBody>
      </p:sp>
    </p:spTree>
    <p:extLst>
      <p:ext uri="{BB962C8B-B14F-4D97-AF65-F5344CB8AC3E}">
        <p14:creationId xmlns:p14="http://schemas.microsoft.com/office/powerpoint/2010/main" val="3892414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resonator is a hollow chamber in the exhaust tract that creates a frequency of pulses that reverse the pulses coming down the exhaust pipe</a:t>
            </a:r>
          </a:p>
          <a:p>
            <a:r>
              <a:rPr lang="en-US" dirty="0" smtClean="0"/>
              <a:t>It works in conjunction with the muffler to quiet the exhaustion being emitted from the car </a:t>
            </a:r>
          </a:p>
          <a:p>
            <a:r>
              <a:rPr lang="en-US" dirty="0" smtClean="0"/>
              <a:t>You care for a resonator just like you do a muffler</a:t>
            </a:r>
          </a:p>
          <a:p>
            <a:pPr lvl="1"/>
            <a:r>
              <a:rPr lang="en-US" dirty="0" smtClean="0"/>
              <a:t>Check for rattling to indicate loose pieces or debris build-up </a:t>
            </a:r>
          </a:p>
          <a:p>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20</a:t>
            </a:fld>
            <a:endParaRPr lang="en-US"/>
          </a:p>
        </p:txBody>
      </p:sp>
    </p:spTree>
    <p:extLst>
      <p:ext uri="{BB962C8B-B14F-4D97-AF65-F5344CB8AC3E}">
        <p14:creationId xmlns:p14="http://schemas.microsoft.com/office/powerpoint/2010/main" val="114286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Metal plates that prevent exhaust heat from transferring to the fuel lines, floor, transmission and engine </a:t>
            </a:r>
          </a:p>
          <a:p>
            <a:r>
              <a:rPr lang="en-US" dirty="0" smtClean="0"/>
              <a:t>Located in areas where the exhaust system components are close to the vehicle’s body or near the ground </a:t>
            </a:r>
          </a:p>
          <a:p>
            <a:r>
              <a:rPr lang="en-US" dirty="0" smtClean="0"/>
              <a:t>The shields reduce the amount of heat transferred into the body and protect items under the vehicle </a:t>
            </a:r>
          </a:p>
          <a:p>
            <a:r>
              <a:rPr lang="en-US" dirty="0" smtClean="0"/>
              <a:t>Heat shields should be flat and not bent</a:t>
            </a:r>
          </a:p>
          <a:p>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21</a:t>
            </a:fld>
            <a:endParaRPr lang="en-US"/>
          </a:p>
        </p:txBody>
      </p:sp>
    </p:spTree>
    <p:extLst>
      <p:ext uri="{BB962C8B-B14F-4D97-AF65-F5344CB8AC3E}">
        <p14:creationId xmlns:p14="http://schemas.microsoft.com/office/powerpoint/2010/main" val="3875283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Fuel filters are used to remove contaminants such as</a:t>
            </a:r>
            <a:r>
              <a:rPr lang="en-US" baseline="0" dirty="0" smtClean="0"/>
              <a:t> water, rust and other debris.</a:t>
            </a:r>
          </a:p>
          <a:p>
            <a:r>
              <a:rPr lang="en-US" baseline="0" dirty="0" smtClean="0"/>
              <a:t>They are also used to keep debris from entering the fuel pump, fuel lines, pressure regulator, fuel rail and injector. </a:t>
            </a:r>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4</a:t>
            </a:fld>
            <a:endParaRPr lang="en-US"/>
          </a:p>
        </p:txBody>
      </p:sp>
    </p:spTree>
    <p:extLst>
      <p:ext uri="{BB962C8B-B14F-4D97-AF65-F5344CB8AC3E}">
        <p14:creationId xmlns:p14="http://schemas.microsoft.com/office/powerpoint/2010/main" val="371370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Types of fuel filters</a:t>
            </a:r>
          </a:p>
          <a:p>
            <a:pPr lvl="1"/>
            <a:r>
              <a:rPr lang="en-US" dirty="0"/>
              <a:t>Pleated fuel filter</a:t>
            </a:r>
          </a:p>
          <a:p>
            <a:pPr lvl="2"/>
            <a:r>
              <a:rPr lang="en-US" dirty="0"/>
              <a:t>Made of coated paper or plastic </a:t>
            </a:r>
          </a:p>
          <a:p>
            <a:pPr lvl="2"/>
            <a:r>
              <a:rPr lang="en-US" dirty="0"/>
              <a:t>Most common fuel filter element found in gasoline fuel systems </a:t>
            </a:r>
          </a:p>
          <a:p>
            <a:pPr lvl="1"/>
            <a:r>
              <a:rPr lang="en-US" dirty="0"/>
              <a:t>Bowl fuel filter</a:t>
            </a:r>
          </a:p>
          <a:p>
            <a:pPr lvl="2"/>
            <a:r>
              <a:rPr lang="en-US" dirty="0"/>
              <a:t>Found on modern diesel engines</a:t>
            </a:r>
          </a:p>
          <a:p>
            <a:pPr lvl="2"/>
            <a:r>
              <a:rPr lang="en-US" dirty="0"/>
              <a:t>These can easily capture water since water is heavier than fuel and the water settles to the bottom of the bowl while the light fraction gasoline floats on top of the water</a:t>
            </a:r>
          </a:p>
          <a:p>
            <a:pPr lvl="1"/>
            <a:r>
              <a:rPr lang="en-US" dirty="0"/>
              <a:t>Canister fuel filter</a:t>
            </a:r>
          </a:p>
          <a:p>
            <a:pPr lvl="2"/>
            <a:r>
              <a:rPr lang="en-US" dirty="0"/>
              <a:t>Housed inside a metal container mounted in the fuel line</a:t>
            </a:r>
          </a:p>
          <a:p>
            <a:pPr lvl="1"/>
            <a:r>
              <a:rPr lang="en-US" dirty="0"/>
              <a:t>Fuel strainer</a:t>
            </a:r>
          </a:p>
          <a:p>
            <a:pPr lvl="2"/>
            <a:r>
              <a:rPr lang="en-US" dirty="0"/>
              <a:t>Often called a soft metal sock</a:t>
            </a:r>
          </a:p>
          <a:p>
            <a:pPr lvl="2"/>
            <a:r>
              <a:rPr lang="en-US" dirty="0"/>
              <a:t>On the inlet of the in-tank fuel pump keeps debris from entering the system </a:t>
            </a:r>
          </a:p>
          <a:p>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5</a:t>
            </a:fld>
            <a:endParaRPr lang="en-US"/>
          </a:p>
        </p:txBody>
      </p:sp>
    </p:spTree>
    <p:extLst>
      <p:ext uri="{BB962C8B-B14F-4D97-AF65-F5344CB8AC3E}">
        <p14:creationId xmlns:p14="http://schemas.microsoft.com/office/powerpoint/2010/main" val="134979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Fuel Filters can be</a:t>
            </a:r>
            <a:r>
              <a:rPr lang="en-US" baseline="0" dirty="0" smtClean="0"/>
              <a:t> located almost anywhere within the fuel circuit.</a:t>
            </a:r>
          </a:p>
          <a:p>
            <a:r>
              <a:rPr lang="en-US" baseline="0" dirty="0" smtClean="0"/>
              <a:t>The most common locations are:</a:t>
            </a:r>
          </a:p>
          <a:p>
            <a:r>
              <a:rPr lang="en-US" dirty="0" smtClean="0"/>
              <a:t>In the fuel tank on the end of the fuel pickup tube</a:t>
            </a:r>
          </a:p>
          <a:p>
            <a:r>
              <a:rPr lang="en-US" dirty="0" smtClean="0"/>
              <a:t>In the fuel line before the fuel rail, fuel injectors, diesel injection pump, or carburetor</a:t>
            </a:r>
          </a:p>
          <a:p>
            <a:r>
              <a:rPr lang="en-US" dirty="0" smtClean="0"/>
              <a:t>Inside the fuel pump</a:t>
            </a:r>
          </a:p>
          <a:p>
            <a:r>
              <a:rPr lang="en-US" dirty="0" smtClean="0"/>
              <a:t>In the fuel line right after the electric fuel pumps</a:t>
            </a:r>
          </a:p>
          <a:p>
            <a:r>
              <a:rPr lang="en-US" dirty="0" smtClean="0"/>
              <a:t>Under the fuel line fitting in antique carburetors </a:t>
            </a:r>
          </a:p>
          <a:p>
            <a:endParaRPr lang="en-US" dirty="0" smtClean="0"/>
          </a:p>
          <a:p>
            <a:r>
              <a:rPr lang="en-US" dirty="0" smtClean="0"/>
              <a:t>When in doubt about</a:t>
            </a:r>
            <a:r>
              <a:rPr lang="en-US" baseline="0" dirty="0" smtClean="0"/>
              <a:t> the location, refer to the service manual </a:t>
            </a:r>
            <a:endParaRPr lang="en-US" dirty="0" smtClean="0"/>
          </a:p>
          <a:p>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6</a:t>
            </a:fld>
            <a:endParaRPr lang="en-US"/>
          </a:p>
        </p:txBody>
      </p:sp>
    </p:spTree>
    <p:extLst>
      <p:ext uri="{BB962C8B-B14F-4D97-AF65-F5344CB8AC3E}">
        <p14:creationId xmlns:p14="http://schemas.microsoft.com/office/powerpoint/2010/main" val="410327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Fuel Filter Service </a:t>
            </a:r>
          </a:p>
          <a:p>
            <a:pPr lvl="1"/>
            <a:r>
              <a:rPr lang="en-US" dirty="0"/>
              <a:t>Involves periodic replacement or cleaning of system filters</a:t>
            </a:r>
          </a:p>
          <a:p>
            <a:pPr lvl="1"/>
            <a:r>
              <a:rPr lang="en-US" dirty="0"/>
              <a:t>It may also include located clogged fuel filters that are upsetting fuel system operations </a:t>
            </a:r>
          </a:p>
          <a:p>
            <a:pPr lvl="2"/>
            <a:r>
              <a:rPr lang="en-US" dirty="0"/>
              <a:t>Fully clogged – restricts the flow of fuel to the pressure regulator, gasoline injectors, diesel injection pump, or carburetor </a:t>
            </a:r>
          </a:p>
          <a:p>
            <a:pPr lvl="2"/>
            <a:r>
              <a:rPr lang="en-US" dirty="0"/>
              <a:t>Partially clogged – may cause the engine to temporarily loose power or stall when a specific engine speed is reached </a:t>
            </a:r>
          </a:p>
          <a:p>
            <a:pPr lvl="2"/>
            <a:r>
              <a:rPr lang="en-US" dirty="0"/>
              <a:t>On modern vehicles, a clogged in-tank strainer is hard to diagnose but is very common</a:t>
            </a:r>
          </a:p>
          <a:p>
            <a:pPr lvl="3"/>
            <a:r>
              <a:rPr lang="en-US" dirty="0"/>
              <a:t>When clogged, the filter can collapse and stop all fuel flow</a:t>
            </a:r>
          </a:p>
          <a:p>
            <a:pPr lvl="2"/>
            <a:r>
              <a:rPr lang="en-US" dirty="0"/>
              <a:t>If a filter is clogged and contaminants are found in the fuel system, the tank, pump and lines should be flushed with clean fuel. </a:t>
            </a:r>
          </a:p>
          <a:p>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7</a:t>
            </a:fld>
            <a:endParaRPr lang="en-US"/>
          </a:p>
        </p:txBody>
      </p:sp>
    </p:spTree>
    <p:extLst>
      <p:ext uri="{BB962C8B-B14F-4D97-AF65-F5344CB8AC3E}">
        <p14:creationId xmlns:p14="http://schemas.microsoft.com/office/powerpoint/2010/main" val="273419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An air filter or air cleaner removes foreign matter from the air entering the engine intake manifold </a:t>
            </a:r>
          </a:p>
          <a:p>
            <a:pPr lvl="0"/>
            <a:r>
              <a:rPr lang="en-US" dirty="0"/>
              <a:t>Most filters use paper filter elements</a:t>
            </a:r>
          </a:p>
          <a:p>
            <a:r>
              <a:rPr lang="en-US" dirty="0" smtClean="0"/>
              <a:t>Air filter service usually includes replacing or cleaning the filter element</a:t>
            </a:r>
          </a:p>
          <a:p>
            <a:r>
              <a:rPr lang="en-US" dirty="0" smtClean="0"/>
              <a:t>	If it is only slightly dirty the dirt may be tapped or blown off from the filter </a:t>
            </a:r>
          </a:p>
          <a:p>
            <a:r>
              <a:rPr lang="en-US" dirty="0" smtClean="0"/>
              <a:t>	A paper filter element is usually replaced with a new filter. When replacing a filter element, you should also clean out the filter housing</a:t>
            </a:r>
          </a:p>
          <a:p>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9</a:t>
            </a:fld>
            <a:endParaRPr lang="en-US"/>
          </a:p>
        </p:txBody>
      </p:sp>
    </p:spTree>
    <p:extLst>
      <p:ext uri="{BB962C8B-B14F-4D97-AF65-F5344CB8AC3E}">
        <p14:creationId xmlns:p14="http://schemas.microsoft.com/office/powerpoint/2010/main" val="331132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metal or plastic housing that holds the air filter</a:t>
            </a:r>
          </a:p>
          <a:p>
            <a:r>
              <a:rPr lang="en-US" dirty="0" smtClean="0"/>
              <a:t>This housing protects the air filter from outside debris not coming through the engine intake</a:t>
            </a:r>
          </a:p>
          <a:p>
            <a:r>
              <a:rPr lang="en-US" dirty="0" smtClean="0"/>
              <a:t>Inspect the housing for dirt, grease, oil  </a:t>
            </a:r>
          </a:p>
          <a:p>
            <a:r>
              <a:rPr lang="en-US" dirty="0" smtClean="0"/>
              <a:t>If oil is found in the housing, a thorough inspection of the PCV system needs</a:t>
            </a:r>
            <a:r>
              <a:rPr lang="en-US" baseline="0" dirty="0" smtClean="0"/>
              <a:t> to be done</a:t>
            </a:r>
            <a:r>
              <a:rPr lang="en-US" dirty="0" smtClean="0"/>
              <a:t>. If the PCV is not </a:t>
            </a:r>
            <a:r>
              <a:rPr lang="en-US" dirty="0" err="1" smtClean="0"/>
              <a:t>functioningoil</a:t>
            </a:r>
            <a:r>
              <a:rPr lang="en-US" dirty="0" smtClean="0"/>
              <a:t> can back up into the air cleaner housing. </a:t>
            </a:r>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10</a:t>
            </a:fld>
            <a:endParaRPr lang="en-US"/>
          </a:p>
        </p:txBody>
      </p:sp>
    </p:spTree>
    <p:extLst>
      <p:ext uri="{BB962C8B-B14F-4D97-AF65-F5344CB8AC3E}">
        <p14:creationId xmlns:p14="http://schemas.microsoft.com/office/powerpoint/2010/main" val="292005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Disperses air from the air filter housing to the engine </a:t>
            </a:r>
          </a:p>
          <a:p>
            <a:r>
              <a:rPr lang="en-US" dirty="0" smtClean="0"/>
              <a:t>Service</a:t>
            </a:r>
          </a:p>
          <a:p>
            <a:pPr lvl="1"/>
            <a:r>
              <a:rPr lang="en-US" dirty="0" smtClean="0"/>
              <a:t>Ensure that all hoses</a:t>
            </a:r>
            <a:br>
              <a:rPr lang="en-US" dirty="0" smtClean="0"/>
            </a:br>
            <a:r>
              <a:rPr lang="en-US" dirty="0" smtClean="0"/>
              <a:t> have no holes</a:t>
            </a:r>
          </a:p>
          <a:p>
            <a:pPr lvl="1"/>
            <a:r>
              <a:rPr lang="en-US" dirty="0" smtClean="0"/>
              <a:t>No corrosion </a:t>
            </a:r>
          </a:p>
          <a:p>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11</a:t>
            </a:fld>
            <a:endParaRPr lang="en-US"/>
          </a:p>
        </p:txBody>
      </p:sp>
    </p:spTree>
    <p:extLst>
      <p:ext uri="{BB962C8B-B14F-4D97-AF65-F5344CB8AC3E}">
        <p14:creationId xmlns:p14="http://schemas.microsoft.com/office/powerpoint/2010/main" val="2150351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exhaust manifold</a:t>
            </a:r>
            <a:r>
              <a:rPr lang="en-US" baseline="0" dirty="0" smtClean="0"/>
              <a:t> fastens over the exhaust port to carry burned gases into the exhaust system.</a:t>
            </a:r>
          </a:p>
          <a:p>
            <a:r>
              <a:rPr lang="en-US" baseline="0" dirty="0" smtClean="0"/>
              <a:t>It is connected to the cylinder head exhaust port specifically and then is connected to the header pipe. </a:t>
            </a:r>
          </a:p>
          <a:p>
            <a:r>
              <a:rPr lang="en-US" baseline="0" dirty="0" smtClean="0"/>
              <a:t>These manifolds can be made of heavy cast iron or lightweight aluminum or stainless steel tubing. </a:t>
            </a:r>
            <a:endParaRPr lang="en-US" dirty="0"/>
          </a:p>
        </p:txBody>
      </p:sp>
      <p:sp>
        <p:nvSpPr>
          <p:cNvPr id="4" name="Slide Number Placeholder 3"/>
          <p:cNvSpPr>
            <a:spLocks noGrp="1"/>
          </p:cNvSpPr>
          <p:nvPr>
            <p:ph type="sldNum" sz="quarter" idx="10"/>
          </p:nvPr>
        </p:nvSpPr>
        <p:spPr/>
        <p:txBody>
          <a:bodyPr/>
          <a:lstStyle/>
          <a:p>
            <a:fld id="{EDC86270-B4A8-4201-99B4-B9037F9E4127}" type="slidenum">
              <a:rPr lang="en-US" smtClean="0"/>
              <a:t>14</a:t>
            </a:fld>
            <a:endParaRPr lang="en-US"/>
          </a:p>
        </p:txBody>
      </p:sp>
    </p:spTree>
    <p:extLst>
      <p:ext uri="{BB962C8B-B14F-4D97-AF65-F5344CB8AC3E}">
        <p14:creationId xmlns:p14="http://schemas.microsoft.com/office/powerpoint/2010/main" val="1464821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293C2D-45EC-4955-BE87-FBD7451E523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C51C1-2DA1-4A88-8AEB-B3ED98519C3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242" y="6502310"/>
            <a:ext cx="1002794" cy="405385"/>
          </a:xfrm>
          <a:prstGeom prst="rect">
            <a:avLst/>
          </a:prstGeom>
        </p:spPr>
      </p:pic>
    </p:spTree>
    <p:extLst>
      <p:ext uri="{BB962C8B-B14F-4D97-AF65-F5344CB8AC3E}">
        <p14:creationId xmlns:p14="http://schemas.microsoft.com/office/powerpoint/2010/main" val="308625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91440" rIns="45720" bIns="914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293C2D-45EC-4955-BE87-FBD7451E523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C51C1-2DA1-4A88-8AEB-B3ED98519C3A}" type="slidenum">
              <a:rPr lang="en-US" smtClean="0"/>
              <a:t>‹#›</a:t>
            </a:fld>
            <a:endParaRPr lang="en-US"/>
          </a:p>
        </p:txBody>
      </p:sp>
    </p:spTree>
    <p:extLst>
      <p:ext uri="{BB962C8B-B14F-4D97-AF65-F5344CB8AC3E}">
        <p14:creationId xmlns:p14="http://schemas.microsoft.com/office/powerpoint/2010/main" val="336064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91440" rIns="45720" bIns="914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293C2D-45EC-4955-BE87-FBD7451E523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C51C1-2DA1-4A88-8AEB-B3ED98519C3A}" type="slidenum">
              <a:rPr lang="en-US" smtClean="0"/>
              <a:t>‹#›</a:t>
            </a:fld>
            <a:endParaRPr lang="en-US"/>
          </a:p>
        </p:txBody>
      </p:sp>
    </p:spTree>
    <p:extLst>
      <p:ext uri="{BB962C8B-B14F-4D97-AF65-F5344CB8AC3E}">
        <p14:creationId xmlns:p14="http://schemas.microsoft.com/office/powerpoint/2010/main" val="405768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293C2D-45EC-4955-BE87-FBD7451E523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C51C1-2DA1-4A88-8AEB-B3ED98519C3A}" type="slidenum">
              <a:rPr lang="en-US" smtClean="0"/>
              <a:t>‹#›</a:t>
            </a:fld>
            <a:endParaRPr lang="en-US"/>
          </a:p>
        </p:txBody>
      </p:sp>
    </p:spTree>
    <p:extLst>
      <p:ext uri="{BB962C8B-B14F-4D97-AF65-F5344CB8AC3E}">
        <p14:creationId xmlns:p14="http://schemas.microsoft.com/office/powerpoint/2010/main" val="222315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93C2D-45EC-4955-BE87-FBD7451E523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C51C1-2DA1-4A88-8AEB-B3ED98519C3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5156" y="6468683"/>
            <a:ext cx="10064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02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293C2D-45EC-4955-BE87-FBD7451E5236}"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C51C1-2DA1-4A88-8AEB-B3ED98519C3A}" type="slidenum">
              <a:rPr lang="en-US" smtClean="0"/>
              <a:t>‹#›</a:t>
            </a:fld>
            <a:endParaRPr lang="en-US"/>
          </a:p>
        </p:txBody>
      </p:sp>
    </p:spTree>
    <p:extLst>
      <p:ext uri="{BB962C8B-B14F-4D97-AF65-F5344CB8AC3E}">
        <p14:creationId xmlns:p14="http://schemas.microsoft.com/office/powerpoint/2010/main" val="267430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293C2D-45EC-4955-BE87-FBD7451E5236}" type="datetimeFigureOut">
              <a:rPr lang="en-US" smtClean="0"/>
              <a:t>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C51C1-2DA1-4A88-8AEB-B3ED98519C3A}" type="slidenum">
              <a:rPr lang="en-US" smtClean="0"/>
              <a:t>‹#›</a:t>
            </a:fld>
            <a:endParaRPr lang="en-US"/>
          </a:p>
        </p:txBody>
      </p:sp>
    </p:spTree>
    <p:extLst>
      <p:ext uri="{BB962C8B-B14F-4D97-AF65-F5344CB8AC3E}">
        <p14:creationId xmlns:p14="http://schemas.microsoft.com/office/powerpoint/2010/main" val="908647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293C2D-45EC-4955-BE87-FBD7451E5236}" type="datetimeFigureOut">
              <a:rPr lang="en-US" smtClean="0"/>
              <a:t>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C51C1-2DA1-4A88-8AEB-B3ED98519C3A}" type="slidenum">
              <a:rPr lang="en-US" smtClean="0"/>
              <a:t>‹#›</a:t>
            </a:fld>
            <a:endParaRPr lang="en-US"/>
          </a:p>
        </p:txBody>
      </p:sp>
    </p:spTree>
    <p:extLst>
      <p:ext uri="{BB962C8B-B14F-4D97-AF65-F5344CB8AC3E}">
        <p14:creationId xmlns:p14="http://schemas.microsoft.com/office/powerpoint/2010/main" val="242850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F293C2D-45EC-4955-BE87-FBD7451E5236}" type="datetimeFigureOut">
              <a:rPr lang="en-US" smtClean="0"/>
              <a:t>1/6/2016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DFC51C1-2DA1-4A88-8AEB-B3ED98519C3A}" type="slidenum">
              <a:rPr lang="en-US" smtClean="0"/>
              <a:t>‹#›</a:t>
            </a:fld>
            <a:endParaRPr lang="en-US"/>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5156" y="6456363"/>
            <a:ext cx="10064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14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F293C2D-45EC-4955-BE87-FBD7451E5236}" type="datetimeFigureOut">
              <a:rPr lang="en-US" smtClean="0"/>
              <a:t>1/6/2016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FC51C1-2DA1-4A88-8AEB-B3ED98519C3A}" type="slidenum">
              <a:rPr lang="en-US" smtClean="0"/>
              <a:t>‹#›</a:t>
            </a:fld>
            <a:endParaRPr lang="en-US"/>
          </a:p>
        </p:txBody>
      </p:sp>
    </p:spTree>
    <p:extLst>
      <p:ext uri="{BB962C8B-B14F-4D97-AF65-F5344CB8AC3E}">
        <p14:creationId xmlns:p14="http://schemas.microsoft.com/office/powerpoint/2010/main" val="478018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3"/>
            <a:ext cx="7589520"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DF293C2D-45EC-4955-BE87-FBD7451E5236}" type="datetimeFigureOut">
              <a:rPr lang="en-US" smtClean="0"/>
              <a:t>1/6/2016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FC51C1-2DA1-4A88-8AEB-B3ED98519C3A}" type="slidenum">
              <a:rPr lang="en-US" smtClean="0"/>
              <a:t>‹#›</a:t>
            </a:fld>
            <a:endParaRPr lang="en-US"/>
          </a:p>
        </p:txBody>
      </p:sp>
    </p:spTree>
    <p:extLst>
      <p:ext uri="{BB962C8B-B14F-4D97-AF65-F5344CB8AC3E}">
        <p14:creationId xmlns:p14="http://schemas.microsoft.com/office/powerpoint/2010/main" val="378488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2" y="6400800"/>
            <a:ext cx="914398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F293C2D-45EC-4955-BE87-FBD7451E5236}" type="datetimeFigureOut">
              <a:rPr lang="en-US" smtClean="0"/>
              <a:t>1/6/2016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DFC51C1-2DA1-4A88-8AEB-B3ED98519C3A}"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77200" y="6477000"/>
            <a:ext cx="10064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08870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10.mp3"/><Relationship Id="rId1" Type="http://schemas.microsoft.com/office/2007/relationships/media" Target="../media/media10.mp3"/><Relationship Id="rId6" Type="http://schemas.microsoft.com/office/2007/relationships/hdphoto" Target="../media/hdphoto5.wdp"/><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1.mp3"/><Relationship Id="rId1" Type="http://schemas.microsoft.com/office/2007/relationships/media" Target="../media/media11.mp3"/><Relationship Id="rId6" Type="http://schemas.microsoft.com/office/2007/relationships/hdphoto" Target="../media/hdphoto6.wdp"/><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p3"/><Relationship Id="rId1" Type="http://schemas.microsoft.com/office/2007/relationships/media" Target="../media/media21.mp3"/><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audio" Target="../media/media5.mp3"/><Relationship Id="rId1" Type="http://schemas.microsoft.com/office/2007/relationships/media" Target="../media/media5.mp3"/><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Engine Performance </a:t>
            </a:r>
            <a:endParaRPr lang="en-US" dirty="0"/>
          </a:p>
        </p:txBody>
      </p:sp>
      <p:sp>
        <p:nvSpPr>
          <p:cNvPr id="3" name="Subtitle 2"/>
          <p:cNvSpPr>
            <a:spLocks noGrp="1"/>
          </p:cNvSpPr>
          <p:nvPr>
            <p:ph type="subTitle" idx="1"/>
          </p:nvPr>
        </p:nvSpPr>
        <p:spPr/>
        <p:txBody>
          <a:bodyPr/>
          <a:lstStyle/>
          <a:p>
            <a:r>
              <a:rPr lang="en-US" dirty="0" smtClean="0"/>
              <a:t>Basic Maintenance and Light Repair</a:t>
            </a:r>
            <a:endParaRPr lang="en-US" dirty="0"/>
          </a:p>
        </p:txBody>
      </p:sp>
      <p:pic>
        <p:nvPicPr>
          <p:cNvPr id="4"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248400"/>
            <a:ext cx="609600" cy="609600"/>
          </a:xfrm>
          <a:prstGeom prst="rect">
            <a:avLst/>
          </a:prstGeom>
        </p:spPr>
      </p:pic>
    </p:spTree>
    <p:extLst>
      <p:ext uri="{BB962C8B-B14F-4D97-AF65-F5344CB8AC3E}">
        <p14:creationId xmlns:p14="http://schemas.microsoft.com/office/powerpoint/2010/main" val="30915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Filter Housing</a:t>
            </a:r>
            <a:endParaRPr lang="en-US" dirty="0"/>
          </a:p>
        </p:txBody>
      </p:sp>
      <p:sp>
        <p:nvSpPr>
          <p:cNvPr id="3" name="Content Placeholder 2"/>
          <p:cNvSpPr>
            <a:spLocks noGrp="1"/>
          </p:cNvSpPr>
          <p:nvPr>
            <p:ph sz="half" idx="1"/>
          </p:nvPr>
        </p:nvSpPr>
        <p:spPr/>
        <p:txBody>
          <a:bodyPr>
            <a:normAutofit/>
          </a:bodyPr>
          <a:lstStyle/>
          <a:p>
            <a:r>
              <a:rPr lang="en-US" dirty="0" smtClean="0"/>
              <a:t>A metal or plastic housing that holds the air filter</a:t>
            </a:r>
          </a:p>
          <a:p>
            <a:r>
              <a:rPr lang="en-US" dirty="0" smtClean="0"/>
              <a:t>This housing protects the air filter from outside debris not coming through the engine intake</a:t>
            </a:r>
          </a:p>
          <a:p>
            <a:r>
              <a:rPr lang="en-US" dirty="0" smtClean="0"/>
              <a:t>Inspect the housing for dirt, grease, oil  </a:t>
            </a:r>
            <a:endParaRPr lang="en-US" dirty="0"/>
          </a:p>
        </p:txBody>
      </p:sp>
      <p:pic>
        <p:nvPicPr>
          <p:cNvPr id="2050" name="Picture 2"/>
          <p:cNvPicPr>
            <a:picLocks noGrp="1" noChangeAspect="1" noChangeArrowheads="1"/>
          </p:cNvPicPr>
          <p:nvPr>
            <p:ph sz="half" idx="2"/>
          </p:nvPr>
        </p:nvPicPr>
        <p:blipFill>
          <a:blip r:embed="rId5">
            <a:extLst>
              <a:ext uri="{BEBA8EAE-BF5A-486C-A8C5-ECC9F3942E4B}">
                <a14:imgProps xmlns:a14="http://schemas.microsoft.com/office/drawing/2010/main">
                  <a14:imgLayer r:embed="rId6">
                    <a14:imgEffect>
                      <a14:backgroundRemoval t="3057" b="97380" l="2667" r="100000"/>
                    </a14:imgEffect>
                  </a14:imgLayer>
                </a14:imgProps>
              </a:ext>
              <a:ext uri="{28A0092B-C50C-407E-A947-70E740481C1C}">
                <a14:useLocalDpi xmlns:a14="http://schemas.microsoft.com/office/drawing/2010/main" val="0"/>
              </a:ext>
            </a:extLst>
          </a:blip>
          <a:srcRect/>
          <a:stretch>
            <a:fillRect/>
          </a:stretch>
        </p:blipFill>
        <p:spPr bwMode="auto">
          <a:xfrm>
            <a:off x="4572000" y="2667000"/>
            <a:ext cx="4293534" cy="327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1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039" y="6248400"/>
            <a:ext cx="609600" cy="609600"/>
          </a:xfrm>
          <a:prstGeom prst="rect">
            <a:avLst/>
          </a:prstGeom>
        </p:spPr>
      </p:pic>
    </p:spTree>
    <p:extLst>
      <p:ext uri="{BB962C8B-B14F-4D97-AF65-F5344CB8AC3E}">
        <p14:creationId xmlns:p14="http://schemas.microsoft.com/office/powerpoint/2010/main" val="421831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9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 Ductwork </a:t>
            </a:r>
            <a:endParaRPr lang="en-US" dirty="0"/>
          </a:p>
        </p:txBody>
      </p:sp>
      <p:sp>
        <p:nvSpPr>
          <p:cNvPr id="3" name="Content Placeholder 2"/>
          <p:cNvSpPr>
            <a:spLocks noGrp="1"/>
          </p:cNvSpPr>
          <p:nvPr>
            <p:ph idx="1"/>
          </p:nvPr>
        </p:nvSpPr>
        <p:spPr/>
        <p:txBody>
          <a:bodyPr/>
          <a:lstStyle/>
          <a:p>
            <a:r>
              <a:rPr lang="en-US" dirty="0" smtClean="0"/>
              <a:t>Disperses air from the air filter housing to the engine </a:t>
            </a:r>
          </a:p>
          <a:p>
            <a:r>
              <a:rPr lang="en-US" dirty="0" smtClean="0"/>
              <a:t>Service</a:t>
            </a:r>
          </a:p>
          <a:p>
            <a:pPr lvl="1"/>
            <a:r>
              <a:rPr lang="en-US" dirty="0" smtClean="0"/>
              <a:t>Ensure that all hoses</a:t>
            </a:r>
            <a:br>
              <a:rPr lang="en-US" dirty="0" smtClean="0"/>
            </a:br>
            <a:r>
              <a:rPr lang="en-US" dirty="0" smtClean="0"/>
              <a:t> have no holes</a:t>
            </a:r>
          </a:p>
          <a:p>
            <a:pPr lvl="1"/>
            <a:r>
              <a:rPr lang="en-US" dirty="0" smtClean="0"/>
              <a:t>No corrosion </a:t>
            </a:r>
          </a:p>
          <a:p>
            <a:pPr lvl="1"/>
            <a:endParaRPr lang="en-US" dirty="0"/>
          </a:p>
        </p:txBody>
      </p:sp>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000" b="97000" l="4333" r="96000"/>
                    </a14:imgEffect>
                  </a14:imgLayer>
                </a14:imgProps>
              </a:ext>
              <a:ext uri="{28A0092B-C50C-407E-A947-70E740481C1C}">
                <a14:useLocalDpi xmlns:a14="http://schemas.microsoft.com/office/drawing/2010/main" val="0"/>
              </a:ext>
            </a:extLst>
          </a:blip>
          <a:srcRect/>
          <a:stretch>
            <a:fillRect/>
          </a:stretch>
        </p:blipFill>
        <p:spPr bwMode="auto">
          <a:xfrm>
            <a:off x="3962400" y="2362200"/>
            <a:ext cx="36957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1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2400" y="6248400"/>
            <a:ext cx="609600" cy="609600"/>
          </a:xfrm>
          <a:prstGeom prst="rect">
            <a:avLst/>
          </a:prstGeom>
        </p:spPr>
      </p:pic>
    </p:spTree>
    <p:extLst>
      <p:ext uri="{BB962C8B-B14F-4D97-AF65-F5344CB8AC3E}">
        <p14:creationId xmlns:p14="http://schemas.microsoft.com/office/powerpoint/2010/main" val="372786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Exhaust System</a:t>
            </a:r>
            <a:endParaRPr lang="en-US" dirty="0"/>
          </a:p>
        </p:txBody>
      </p:sp>
      <p:sp>
        <p:nvSpPr>
          <p:cNvPr id="3" name="Text Placeholder 2"/>
          <p:cNvSpPr>
            <a:spLocks noGrp="1"/>
          </p:cNvSpPr>
          <p:nvPr>
            <p:ph type="body" idx="1"/>
          </p:nvPr>
        </p:nvSpPr>
        <p:spPr/>
        <p:txBody>
          <a:bodyPr/>
          <a:lstStyle/>
          <a:p>
            <a:r>
              <a:rPr lang="en-US" dirty="0" smtClean="0"/>
              <a:t>Exhaust Manifold, Exhaust Pipes, Muffler, Catalytic Converter, Resonator, Heat Shield </a:t>
            </a:r>
            <a:endParaRPr lang="en-US" dirty="0"/>
          </a:p>
        </p:txBody>
      </p:sp>
      <p:pic>
        <p:nvPicPr>
          <p:cNvPr id="4" name="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90" y="6248400"/>
            <a:ext cx="609600" cy="609600"/>
          </a:xfrm>
          <a:prstGeom prst="rect">
            <a:avLst/>
          </a:prstGeom>
        </p:spPr>
      </p:pic>
    </p:spTree>
    <p:extLst>
      <p:ext uri="{BB962C8B-B14F-4D97-AF65-F5344CB8AC3E}">
        <p14:creationId xmlns:p14="http://schemas.microsoft.com/office/powerpoint/2010/main" val="2821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719328"/>
            <a:ext cx="7467600" cy="5419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 name="1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248400"/>
            <a:ext cx="609600" cy="609600"/>
          </a:xfrm>
          <a:prstGeom prst="rect">
            <a:avLst/>
          </a:prstGeom>
        </p:spPr>
      </p:pic>
    </p:spTree>
    <p:extLst>
      <p:ext uri="{BB962C8B-B14F-4D97-AF65-F5344CB8AC3E}">
        <p14:creationId xmlns:p14="http://schemas.microsoft.com/office/powerpoint/2010/main" val="36868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Exhaust Manifold </a:t>
            </a:r>
            <a:endParaRPr lang="en-US" dirty="0"/>
          </a:p>
        </p:txBody>
      </p:sp>
      <p:sp>
        <p:nvSpPr>
          <p:cNvPr id="3" name="Content Placeholder 2"/>
          <p:cNvSpPr>
            <a:spLocks noGrp="1"/>
          </p:cNvSpPr>
          <p:nvPr>
            <p:ph idx="1"/>
          </p:nvPr>
        </p:nvSpPr>
        <p:spPr/>
        <p:txBody>
          <a:bodyPr/>
          <a:lstStyle/>
          <a:p>
            <a:r>
              <a:rPr lang="en-US" dirty="0" smtClean="0"/>
              <a:t>Fastens over the exhaust ports to carry burned gases into the exhaust system </a:t>
            </a:r>
          </a:p>
          <a:p>
            <a:r>
              <a:rPr lang="en-US" dirty="0" smtClean="0"/>
              <a:t>Connects the cylinder head exhaust ports to a header pipe</a:t>
            </a:r>
          </a:p>
          <a:p>
            <a:r>
              <a:rPr lang="en-US" dirty="0" smtClean="0"/>
              <a:t>Can be made of heavy cast iron or lightweight aluminum or stainless steel tubing </a:t>
            </a: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810000"/>
            <a:ext cx="4448175" cy="27589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1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2400" y="6241026"/>
            <a:ext cx="609600" cy="609600"/>
          </a:xfrm>
          <a:prstGeom prst="rect">
            <a:avLst/>
          </a:prstGeom>
        </p:spPr>
      </p:pic>
    </p:spTree>
    <p:extLst>
      <p:ext uri="{BB962C8B-B14F-4D97-AF65-F5344CB8AC3E}">
        <p14:creationId xmlns:p14="http://schemas.microsoft.com/office/powerpoint/2010/main" val="429189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Exhaust Manifold Service </a:t>
            </a:r>
            <a:endParaRPr lang="en-US" dirty="0"/>
          </a:p>
        </p:txBody>
      </p:sp>
      <p:sp>
        <p:nvSpPr>
          <p:cNvPr id="3" name="Content Placeholder 2"/>
          <p:cNvSpPr>
            <a:spLocks noGrp="1"/>
          </p:cNvSpPr>
          <p:nvPr>
            <p:ph idx="1"/>
          </p:nvPr>
        </p:nvSpPr>
        <p:spPr/>
        <p:txBody>
          <a:bodyPr>
            <a:normAutofit/>
          </a:bodyPr>
          <a:lstStyle/>
          <a:p>
            <a:r>
              <a:rPr lang="en-US" dirty="0" smtClean="0"/>
              <a:t>Always check for cracks burns, erosion and rust</a:t>
            </a:r>
          </a:p>
          <a:p>
            <a:r>
              <a:rPr lang="en-US" dirty="0" smtClean="0"/>
              <a:t>Check for warpage with a straightedge and flat feeler gauge:</a:t>
            </a:r>
          </a:p>
          <a:p>
            <a:pPr lvl="1"/>
            <a:r>
              <a:rPr lang="en-US" dirty="0" smtClean="0"/>
              <a:t>Lay </a:t>
            </a:r>
            <a:r>
              <a:rPr lang="en-US" dirty="0"/>
              <a:t>the straightedge over the port openings</a:t>
            </a:r>
          </a:p>
          <a:p>
            <a:pPr lvl="1"/>
            <a:r>
              <a:rPr lang="en-US" dirty="0" smtClean="0"/>
              <a:t>Try </a:t>
            </a:r>
            <a:r>
              <a:rPr lang="en-US" dirty="0"/>
              <a:t>to slide feeler gauge blades of different thicknesses under the straightedge. Measure at different points on the manifold</a:t>
            </a:r>
          </a:p>
          <a:p>
            <a:pPr lvl="1"/>
            <a:r>
              <a:rPr lang="en-US" dirty="0" smtClean="0"/>
              <a:t>The </a:t>
            </a:r>
            <a:r>
              <a:rPr lang="en-US" dirty="0"/>
              <a:t>thickest blade that easily slides under the straightedge indicates the intake manifold warpage</a:t>
            </a:r>
          </a:p>
          <a:p>
            <a:pPr lvl="1"/>
            <a:r>
              <a:rPr lang="en-US" dirty="0" smtClean="0"/>
              <a:t>If </a:t>
            </a:r>
            <a:r>
              <a:rPr lang="en-US" dirty="0"/>
              <a:t>warpage is more than specifications, the intake manifold sealing surfaces must be machined or a new manifold installed. </a:t>
            </a:r>
          </a:p>
          <a:p>
            <a:pPr lvl="1"/>
            <a:endParaRPr lang="en-US" dirty="0"/>
          </a:p>
        </p:txBody>
      </p:sp>
      <p:pic>
        <p:nvPicPr>
          <p:cNvPr id="4" name="1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248400"/>
            <a:ext cx="609600" cy="609600"/>
          </a:xfrm>
          <a:prstGeom prst="rect">
            <a:avLst/>
          </a:prstGeom>
        </p:spPr>
      </p:pic>
    </p:spTree>
    <p:extLst>
      <p:ext uri="{BB962C8B-B14F-4D97-AF65-F5344CB8AC3E}">
        <p14:creationId xmlns:p14="http://schemas.microsoft.com/office/powerpoint/2010/main" val="20363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1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Exhaust Pipes</a:t>
            </a:r>
            <a:endParaRPr lang="en-US" dirty="0"/>
          </a:p>
        </p:txBody>
      </p:sp>
      <p:sp>
        <p:nvSpPr>
          <p:cNvPr id="3" name="Content Placeholder 2"/>
          <p:cNvSpPr>
            <a:spLocks noGrp="1"/>
          </p:cNvSpPr>
          <p:nvPr>
            <p:ph idx="1"/>
          </p:nvPr>
        </p:nvSpPr>
        <p:spPr/>
        <p:txBody>
          <a:bodyPr/>
          <a:lstStyle/>
          <a:p>
            <a:r>
              <a:rPr lang="en-US" dirty="0" smtClean="0"/>
              <a:t>Three types of exhaust pipes</a:t>
            </a:r>
          </a:p>
          <a:p>
            <a:pPr lvl="1"/>
            <a:r>
              <a:rPr lang="en-US" dirty="0" smtClean="0"/>
              <a:t>Header Pipe</a:t>
            </a:r>
          </a:p>
          <a:p>
            <a:pPr lvl="1"/>
            <a:r>
              <a:rPr lang="en-US" dirty="0" smtClean="0"/>
              <a:t>Intermediate Pipe</a:t>
            </a:r>
          </a:p>
          <a:p>
            <a:pPr lvl="1"/>
            <a:r>
              <a:rPr lang="en-US" dirty="0" smtClean="0"/>
              <a:t>Tail Pipe </a:t>
            </a:r>
          </a:p>
          <a:p>
            <a:r>
              <a:rPr lang="en-US" dirty="0" smtClean="0"/>
              <a:t>Usually made of rust-resistant tubing</a:t>
            </a:r>
          </a:p>
          <a:p>
            <a:r>
              <a:rPr lang="en-US" dirty="0" smtClean="0"/>
              <a:t>Make sure the pipes are cleared of any obstructions and clogs   </a:t>
            </a:r>
            <a:endParaRPr lang="en-US" dirty="0"/>
          </a:p>
        </p:txBody>
      </p:sp>
      <p:pic>
        <p:nvPicPr>
          <p:cNvPr id="4" name="1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742" y="6248400"/>
            <a:ext cx="609600" cy="609600"/>
          </a:xfrm>
          <a:prstGeom prst="rect">
            <a:avLst/>
          </a:prstGeom>
        </p:spPr>
      </p:pic>
    </p:spTree>
    <p:extLst>
      <p:ext uri="{BB962C8B-B14F-4D97-AF65-F5344CB8AC3E}">
        <p14:creationId xmlns:p14="http://schemas.microsoft.com/office/powerpoint/2010/main" val="281590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5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Muffler</a:t>
            </a:r>
            <a:endParaRPr lang="en-US" dirty="0"/>
          </a:p>
        </p:txBody>
      </p:sp>
      <p:sp>
        <p:nvSpPr>
          <p:cNvPr id="3" name="Content Placeholder 2"/>
          <p:cNvSpPr>
            <a:spLocks noGrp="1"/>
          </p:cNvSpPr>
          <p:nvPr>
            <p:ph idx="1"/>
          </p:nvPr>
        </p:nvSpPr>
        <p:spPr/>
        <p:txBody>
          <a:bodyPr/>
          <a:lstStyle/>
          <a:p>
            <a:r>
              <a:rPr lang="en-US" dirty="0" smtClean="0"/>
              <a:t>Sheet metal chamber that dampens pressure pulsations to reduce exhaust noise</a:t>
            </a:r>
          </a:p>
          <a:p>
            <a:r>
              <a:rPr lang="en-US" dirty="0" smtClean="0"/>
              <a:t>This is used in conjunction with a resonator </a:t>
            </a:r>
          </a:p>
          <a:p>
            <a:r>
              <a:rPr lang="en-US" dirty="0" smtClean="0"/>
              <a:t>Service</a:t>
            </a:r>
          </a:p>
          <a:p>
            <a:pPr lvl="1"/>
            <a:r>
              <a:rPr lang="en-US" dirty="0" smtClean="0"/>
              <a:t>To ensure proper function, listen for a rattling noise when the car accelerates. </a:t>
            </a:r>
          </a:p>
          <a:p>
            <a:pPr lvl="2"/>
            <a:r>
              <a:rPr lang="en-US" dirty="0" smtClean="0"/>
              <a:t>This checks for blockages or loose parts </a:t>
            </a:r>
          </a:p>
          <a:p>
            <a:pPr lvl="1"/>
            <a:r>
              <a:rPr lang="en-US" dirty="0" smtClean="0"/>
              <a:t>Check for rust</a:t>
            </a:r>
            <a:endParaRPr lang="en-US" dirty="0"/>
          </a:p>
        </p:txBody>
      </p:sp>
      <p:pic>
        <p:nvPicPr>
          <p:cNvPr id="4" name="1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490" y="6248400"/>
            <a:ext cx="609600" cy="609600"/>
          </a:xfrm>
          <a:prstGeom prst="rect">
            <a:avLst/>
          </a:prstGeom>
        </p:spPr>
      </p:pic>
    </p:spTree>
    <p:extLst>
      <p:ext uri="{BB962C8B-B14F-4D97-AF65-F5344CB8AC3E}">
        <p14:creationId xmlns:p14="http://schemas.microsoft.com/office/powerpoint/2010/main" val="319730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1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Catalytic Converter </a:t>
            </a:r>
            <a:endParaRPr lang="en-US" dirty="0"/>
          </a:p>
        </p:txBody>
      </p:sp>
      <p:sp>
        <p:nvSpPr>
          <p:cNvPr id="3" name="Content Placeholder 2"/>
          <p:cNvSpPr>
            <a:spLocks noGrp="1"/>
          </p:cNvSpPr>
          <p:nvPr>
            <p:ph idx="1"/>
          </p:nvPr>
        </p:nvSpPr>
        <p:spPr/>
        <p:txBody>
          <a:bodyPr/>
          <a:lstStyle/>
          <a:p>
            <a:r>
              <a:rPr lang="en-US" dirty="0" smtClean="0"/>
              <a:t>An enclosed, high-temperature afterburner that consumes and chemically treats pollutants in the engine exhaust </a:t>
            </a:r>
          </a:p>
          <a:p>
            <a:r>
              <a:rPr lang="en-US" dirty="0" smtClean="0"/>
              <a:t>One or more catalytic converter can be used in one exhaust system</a:t>
            </a:r>
          </a:p>
          <a:p>
            <a:r>
              <a:rPr lang="en-US" dirty="0" smtClean="0"/>
              <a:t>Types of Catalytic Converter</a:t>
            </a:r>
          </a:p>
          <a:p>
            <a:pPr lvl="1"/>
            <a:r>
              <a:rPr lang="en-US" dirty="0" smtClean="0"/>
              <a:t>Mini catalytic converter</a:t>
            </a:r>
          </a:p>
          <a:p>
            <a:pPr lvl="1"/>
            <a:r>
              <a:rPr lang="en-US" dirty="0" smtClean="0"/>
              <a:t>Two-way catalytic converter</a:t>
            </a:r>
          </a:p>
          <a:p>
            <a:pPr lvl="1"/>
            <a:r>
              <a:rPr lang="en-US" dirty="0" smtClean="0"/>
              <a:t>Three-way catalytic converter</a:t>
            </a:r>
          </a:p>
          <a:p>
            <a:pPr lvl="1"/>
            <a:r>
              <a:rPr lang="en-US" dirty="0" smtClean="0"/>
              <a:t>Dual-bed catalytic converter</a:t>
            </a:r>
          </a:p>
          <a:p>
            <a:endParaRPr lang="en-US" dirty="0"/>
          </a:p>
        </p:txBody>
      </p:sp>
      <p:pic>
        <p:nvPicPr>
          <p:cNvPr id="4" name="1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248400"/>
            <a:ext cx="609600" cy="609600"/>
          </a:xfrm>
          <a:prstGeom prst="rect">
            <a:avLst/>
          </a:prstGeom>
        </p:spPr>
      </p:pic>
    </p:spTree>
    <p:extLst>
      <p:ext uri="{BB962C8B-B14F-4D97-AF65-F5344CB8AC3E}">
        <p14:creationId xmlns:p14="http://schemas.microsoft.com/office/powerpoint/2010/main" val="115716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5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Catalytic Converter Temp Test</a:t>
            </a:r>
            <a:endParaRPr lang="en-US" dirty="0"/>
          </a:p>
        </p:txBody>
      </p:sp>
      <p:sp>
        <p:nvSpPr>
          <p:cNvPr id="3" name="Content Placeholder 2"/>
          <p:cNvSpPr>
            <a:spLocks noGrp="1"/>
          </p:cNvSpPr>
          <p:nvPr>
            <p:ph idx="1"/>
          </p:nvPr>
        </p:nvSpPr>
        <p:spPr/>
        <p:txBody>
          <a:bodyPr>
            <a:normAutofit/>
          </a:bodyPr>
          <a:lstStyle/>
          <a:p>
            <a:r>
              <a:rPr lang="en-US" dirty="0" smtClean="0"/>
              <a:t>A properly running catalytic converter will have an approximate 100</a:t>
            </a:r>
            <a:r>
              <a:rPr lang="en-US" dirty="0" smtClean="0">
                <a:sym typeface="Symbol"/>
              </a:rPr>
              <a:t>F difference in temperature, front to rear </a:t>
            </a:r>
          </a:p>
          <a:p>
            <a:r>
              <a:rPr lang="en-US" dirty="0" smtClean="0"/>
              <a:t>Catalytic </a:t>
            </a:r>
            <a:r>
              <a:rPr lang="en-US" dirty="0"/>
              <a:t>converter temperature check quickly tests for an inoperative converter </a:t>
            </a:r>
            <a:r>
              <a:rPr lang="en-US" dirty="0" smtClean="0"/>
              <a:t>catalyst</a:t>
            </a:r>
          </a:p>
          <a:p>
            <a:pPr lvl="1"/>
            <a:r>
              <a:rPr lang="en-US" dirty="0" smtClean="0"/>
              <a:t>Attach </a:t>
            </a:r>
            <a:r>
              <a:rPr lang="en-US" dirty="0"/>
              <a:t>a shop vent hose to the tailpipe(s)</a:t>
            </a:r>
          </a:p>
          <a:p>
            <a:pPr lvl="1"/>
            <a:r>
              <a:rPr lang="en-US" dirty="0" smtClean="0"/>
              <a:t>Warm </a:t>
            </a:r>
            <a:r>
              <a:rPr lang="en-US" dirty="0"/>
              <a:t>the engine and catalytic converter to full operating temperature</a:t>
            </a:r>
          </a:p>
          <a:p>
            <a:pPr lvl="1"/>
            <a:r>
              <a:rPr lang="en-US" dirty="0" smtClean="0"/>
              <a:t>Place </a:t>
            </a:r>
            <a:r>
              <a:rPr lang="en-US" dirty="0"/>
              <a:t>and secure the vehicle on a lift</a:t>
            </a:r>
          </a:p>
          <a:p>
            <a:pPr lvl="1"/>
            <a:r>
              <a:rPr lang="en-US" dirty="0" smtClean="0"/>
              <a:t>Touch </a:t>
            </a:r>
            <a:r>
              <a:rPr lang="en-US" dirty="0"/>
              <a:t>a temperature probe on the front or inlet end of the suspect catalytic converter. Record the temperature.</a:t>
            </a:r>
          </a:p>
          <a:p>
            <a:pPr lvl="1"/>
            <a:r>
              <a:rPr lang="en-US" dirty="0" smtClean="0"/>
              <a:t>Touch </a:t>
            </a:r>
            <a:r>
              <a:rPr lang="en-US" dirty="0"/>
              <a:t>your temperature probe on the rear of the converter near the outlet pipe. Record the temperature.</a:t>
            </a:r>
          </a:p>
          <a:p>
            <a:pPr lvl="1"/>
            <a:r>
              <a:rPr lang="en-US" dirty="0" smtClean="0"/>
              <a:t>Subtract </a:t>
            </a:r>
            <a:r>
              <a:rPr lang="en-US" dirty="0"/>
              <a:t>the rear temperature reading from the front temperature reading. </a:t>
            </a:r>
          </a:p>
          <a:p>
            <a:endParaRPr lang="en-US" dirty="0"/>
          </a:p>
        </p:txBody>
      </p:sp>
      <p:pic>
        <p:nvPicPr>
          <p:cNvPr id="4" name="1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94" y="6248400"/>
            <a:ext cx="609600" cy="609600"/>
          </a:xfrm>
          <a:prstGeom prst="rect">
            <a:avLst/>
          </a:prstGeom>
        </p:spPr>
      </p:pic>
    </p:spTree>
    <p:extLst>
      <p:ext uri="{BB962C8B-B14F-4D97-AF65-F5344CB8AC3E}">
        <p14:creationId xmlns:p14="http://schemas.microsoft.com/office/powerpoint/2010/main" val="6697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2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Vehicle and Service Information </a:t>
            </a:r>
            <a:endParaRPr lang="en-US" dirty="0"/>
          </a:p>
        </p:txBody>
      </p:sp>
      <p:sp>
        <p:nvSpPr>
          <p:cNvPr id="3" name="Content Placeholder 2"/>
          <p:cNvSpPr>
            <a:spLocks noGrp="1"/>
          </p:cNvSpPr>
          <p:nvPr>
            <p:ph idx="1"/>
          </p:nvPr>
        </p:nvSpPr>
        <p:spPr/>
        <p:txBody>
          <a:bodyPr>
            <a:normAutofit/>
          </a:bodyPr>
          <a:lstStyle/>
          <a:p>
            <a:r>
              <a:rPr lang="en-US" dirty="0"/>
              <a:t>Manuals</a:t>
            </a:r>
          </a:p>
          <a:p>
            <a:pPr lvl="1"/>
            <a:r>
              <a:rPr lang="en-US" dirty="0"/>
              <a:t>Detailed information such as procedures, specification, and diagrams</a:t>
            </a:r>
          </a:p>
          <a:p>
            <a:r>
              <a:rPr lang="en-US" dirty="0"/>
              <a:t>VIN Number</a:t>
            </a:r>
          </a:p>
          <a:p>
            <a:pPr lvl="1"/>
            <a:r>
              <a:rPr lang="en-US" dirty="0"/>
              <a:t>Each vehicle has a specific number </a:t>
            </a:r>
          </a:p>
          <a:p>
            <a:pPr lvl="1"/>
            <a:r>
              <a:rPr lang="en-US" dirty="0"/>
              <a:t>This can be used to provide important information about that vehicle</a:t>
            </a:r>
          </a:p>
          <a:p>
            <a:r>
              <a:rPr lang="en-US" dirty="0"/>
              <a:t>Technical Service Bulletins</a:t>
            </a:r>
          </a:p>
          <a:p>
            <a:pPr lvl="1"/>
            <a:r>
              <a:rPr lang="en-US" dirty="0"/>
              <a:t>Help technicians stay up to date with recent technical changes, repair problems, etc. </a:t>
            </a:r>
          </a:p>
          <a:p>
            <a:endParaRPr lang="en-US" dirty="0"/>
          </a:p>
        </p:txBody>
      </p:sp>
      <p:pic>
        <p:nvPicPr>
          <p:cNvPr id="4"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748" y="6248400"/>
            <a:ext cx="609600" cy="609600"/>
          </a:xfrm>
          <a:prstGeom prst="rect">
            <a:avLst/>
          </a:prstGeom>
        </p:spPr>
      </p:pic>
    </p:spTree>
    <p:extLst>
      <p:ext uri="{BB962C8B-B14F-4D97-AF65-F5344CB8AC3E}">
        <p14:creationId xmlns:p14="http://schemas.microsoft.com/office/powerpoint/2010/main" val="69886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8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Resonator </a:t>
            </a:r>
            <a:endParaRPr lang="en-US" dirty="0"/>
          </a:p>
        </p:txBody>
      </p:sp>
      <p:sp>
        <p:nvSpPr>
          <p:cNvPr id="3" name="Content Placeholder 2"/>
          <p:cNvSpPr>
            <a:spLocks noGrp="1"/>
          </p:cNvSpPr>
          <p:nvPr>
            <p:ph sz="half" idx="1"/>
          </p:nvPr>
        </p:nvSpPr>
        <p:spPr/>
        <p:txBody>
          <a:bodyPr/>
          <a:lstStyle/>
          <a:p>
            <a:r>
              <a:rPr lang="en-US" dirty="0" smtClean="0"/>
              <a:t>A hollow chamber in the exhaust tract that creates a frequency of pulses that reverse the pulses coming down the exhaust pipe</a:t>
            </a:r>
          </a:p>
          <a:p>
            <a:r>
              <a:rPr lang="en-US" dirty="0" smtClean="0"/>
              <a:t>It works in conjunction with the muffler to quiet the exhaustion being emitted from the car </a:t>
            </a:r>
          </a:p>
          <a:p>
            <a:r>
              <a:rPr lang="en-US" dirty="0" smtClean="0"/>
              <a:t>You care for a resonator just like you do a muffler</a:t>
            </a:r>
          </a:p>
          <a:p>
            <a:pPr lvl="1"/>
            <a:r>
              <a:rPr lang="en-US" dirty="0" smtClean="0"/>
              <a:t>Check for rattling to indicate loose pieces or debris build-up </a:t>
            </a:r>
            <a:endParaRPr lang="en-US" dirty="0"/>
          </a:p>
        </p:txBody>
      </p:sp>
      <p:sp>
        <p:nvSpPr>
          <p:cNvPr id="4" name="Footer Placeholder 3"/>
          <p:cNvSpPr>
            <a:spLocks noGrp="1"/>
          </p:cNvSpPr>
          <p:nvPr>
            <p:ph type="ftr" sz="quarter" idx="11"/>
          </p:nvPr>
        </p:nvSpPr>
        <p:spPr/>
        <p:txBody>
          <a:bodyPr/>
          <a:lstStyle/>
          <a:p>
            <a:r>
              <a:rPr lang="en-US" smtClean="0"/>
              <a:t>Reference: howstuffworks.com</a:t>
            </a:r>
            <a:endParaRPr lang="en-US"/>
          </a:p>
        </p:txBody>
      </p:sp>
      <p:pic>
        <p:nvPicPr>
          <p:cNvPr id="1026"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64075" y="2481334"/>
            <a:ext cx="3702050" cy="27525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2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 y="6248400"/>
            <a:ext cx="609600" cy="609600"/>
          </a:xfrm>
          <a:prstGeom prst="rect">
            <a:avLst/>
          </a:prstGeom>
        </p:spPr>
      </p:pic>
    </p:spTree>
    <p:extLst>
      <p:ext uri="{BB962C8B-B14F-4D97-AF65-F5344CB8AC3E}">
        <p14:creationId xmlns:p14="http://schemas.microsoft.com/office/powerpoint/2010/main" val="153906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Shields </a:t>
            </a:r>
            <a:endParaRPr lang="en-US" dirty="0"/>
          </a:p>
        </p:txBody>
      </p:sp>
      <p:sp>
        <p:nvSpPr>
          <p:cNvPr id="3" name="Content Placeholder 2"/>
          <p:cNvSpPr>
            <a:spLocks noGrp="1"/>
          </p:cNvSpPr>
          <p:nvPr>
            <p:ph idx="1"/>
          </p:nvPr>
        </p:nvSpPr>
        <p:spPr/>
        <p:txBody>
          <a:bodyPr/>
          <a:lstStyle/>
          <a:p>
            <a:r>
              <a:rPr lang="en-US" dirty="0" smtClean="0"/>
              <a:t>Metal plates that prevent exhaust heat from transferring to the fuel lines, floor, transmission and engine </a:t>
            </a:r>
          </a:p>
          <a:p>
            <a:r>
              <a:rPr lang="en-US" dirty="0"/>
              <a:t>Located in areas where the exhaust system components are close to the vehicle’s body or near the ground </a:t>
            </a:r>
          </a:p>
          <a:p>
            <a:r>
              <a:rPr lang="en-US" dirty="0"/>
              <a:t>The shields reduce the amount of heat transferred into the body and protect items under the vehicle </a:t>
            </a:r>
            <a:endParaRPr lang="en-US" dirty="0" smtClean="0"/>
          </a:p>
          <a:p>
            <a:r>
              <a:rPr lang="en-US" dirty="0" smtClean="0"/>
              <a:t>Heat shields should be flat and not bent</a:t>
            </a:r>
            <a:endParaRPr lang="en-US" dirty="0"/>
          </a:p>
          <a:p>
            <a:endParaRPr lang="en-US" dirty="0"/>
          </a:p>
        </p:txBody>
      </p:sp>
      <p:pic>
        <p:nvPicPr>
          <p:cNvPr id="5" name="2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248400"/>
            <a:ext cx="609600" cy="609600"/>
          </a:xfrm>
          <a:prstGeom prst="rect">
            <a:avLst/>
          </a:prstGeom>
        </p:spPr>
      </p:pic>
    </p:spTree>
    <p:extLst>
      <p:ext uri="{BB962C8B-B14F-4D97-AF65-F5344CB8AC3E}">
        <p14:creationId xmlns:p14="http://schemas.microsoft.com/office/powerpoint/2010/main" val="31665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3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Fuel Filters</a:t>
            </a:r>
            <a:endParaRPr lang="en-US" dirty="0"/>
          </a:p>
        </p:txBody>
      </p:sp>
      <p:sp>
        <p:nvSpPr>
          <p:cNvPr id="5" name="Text Placeholder 4"/>
          <p:cNvSpPr>
            <a:spLocks noGrp="1"/>
          </p:cNvSpPr>
          <p:nvPr>
            <p:ph type="body" idx="1"/>
          </p:nvPr>
        </p:nvSpPr>
        <p:spPr/>
        <p:txBody>
          <a:bodyPr/>
          <a:lstStyle/>
          <a:p>
            <a:endParaRPr lang="en-US" dirty="0"/>
          </a:p>
        </p:txBody>
      </p:sp>
      <p:pic>
        <p:nvPicPr>
          <p:cNvPr id="2" name="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248400"/>
            <a:ext cx="609600" cy="609600"/>
          </a:xfrm>
          <a:prstGeom prst="rect">
            <a:avLst/>
          </a:prstGeom>
        </p:spPr>
      </p:pic>
    </p:spTree>
    <p:extLst>
      <p:ext uri="{BB962C8B-B14F-4D97-AF65-F5344CB8AC3E}">
        <p14:creationId xmlns:p14="http://schemas.microsoft.com/office/powerpoint/2010/main" val="391145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Filters</a:t>
            </a:r>
            <a:endParaRPr lang="en-US" dirty="0"/>
          </a:p>
        </p:txBody>
      </p:sp>
      <p:sp>
        <p:nvSpPr>
          <p:cNvPr id="3" name="Content Placeholder 2"/>
          <p:cNvSpPr>
            <a:spLocks noGrp="1"/>
          </p:cNvSpPr>
          <p:nvPr>
            <p:ph sz="half" idx="1"/>
          </p:nvPr>
        </p:nvSpPr>
        <p:spPr/>
        <p:txBody>
          <a:bodyPr/>
          <a:lstStyle/>
          <a:p>
            <a:r>
              <a:rPr lang="en-US" dirty="0" smtClean="0"/>
              <a:t>Remove contaminants such as water, rust and other debris </a:t>
            </a:r>
          </a:p>
          <a:p>
            <a:r>
              <a:rPr lang="en-US" dirty="0" smtClean="0"/>
              <a:t>Keep debris from entering the fuel pump, fuel lines, pressure regulator, fuel rail and injector</a:t>
            </a:r>
            <a:endParaRPr lang="en-US" dirty="0"/>
          </a:p>
        </p:txBody>
      </p:sp>
      <p:pic>
        <p:nvPicPr>
          <p:cNvPr id="1026" name="Picture 2"/>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tretch>
            <a:fillRect/>
          </a:stretch>
        </p:blipFill>
        <p:spPr bwMode="auto">
          <a:xfrm>
            <a:off x="4800600" y="2286000"/>
            <a:ext cx="3702050" cy="35228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248400"/>
            <a:ext cx="609600" cy="609600"/>
          </a:xfrm>
          <a:prstGeom prst="rect">
            <a:avLst/>
          </a:prstGeom>
        </p:spPr>
      </p:pic>
    </p:spTree>
    <p:extLst>
      <p:ext uri="{BB962C8B-B14F-4D97-AF65-F5344CB8AC3E}">
        <p14:creationId xmlns:p14="http://schemas.microsoft.com/office/powerpoint/2010/main" val="19178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Fuel Filters </a:t>
            </a:r>
            <a:endParaRPr lang="en-US" dirty="0"/>
          </a:p>
        </p:txBody>
      </p:sp>
      <p:sp>
        <p:nvSpPr>
          <p:cNvPr id="6" name="Content Placeholder 5"/>
          <p:cNvSpPr>
            <a:spLocks noGrp="1"/>
          </p:cNvSpPr>
          <p:nvPr>
            <p:ph idx="1"/>
          </p:nvPr>
        </p:nvSpPr>
        <p:spPr/>
        <p:txBody>
          <a:bodyPr numCol="2"/>
          <a:lstStyle/>
          <a:p>
            <a:r>
              <a:rPr lang="en-US" dirty="0" smtClean="0"/>
              <a:t>Pleated </a:t>
            </a:r>
          </a:p>
          <a:p>
            <a:r>
              <a:rPr lang="en-US" dirty="0" smtClean="0"/>
              <a:t>Bowl </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Canister</a:t>
            </a:r>
          </a:p>
          <a:p>
            <a:r>
              <a:rPr lang="en-US" dirty="0" smtClean="0"/>
              <a:t>Fuel Strainer </a:t>
            </a:r>
            <a:endParaRPr lang="en-US" dirty="0"/>
          </a:p>
        </p:txBody>
      </p:sp>
      <p:pic>
        <p:nvPicPr>
          <p:cNvPr id="1026"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459" r="98624"/>
                    </a14:imgEffect>
                  </a14:imgLayer>
                </a14:imgProps>
              </a:ext>
              <a:ext uri="{28A0092B-C50C-407E-A947-70E740481C1C}">
                <a14:useLocalDpi xmlns:a14="http://schemas.microsoft.com/office/drawing/2010/main" val="0"/>
              </a:ext>
            </a:extLst>
          </a:blip>
          <a:srcRect/>
          <a:stretch>
            <a:fillRect/>
          </a:stretch>
        </p:blipFill>
        <p:spPr bwMode="auto">
          <a:xfrm>
            <a:off x="304800" y="2942823"/>
            <a:ext cx="20764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774" b="96226" l="5283" r="100000"/>
                    </a14:imgEffect>
                  </a14:imgLayer>
                </a14:imgProps>
              </a:ext>
              <a:ext uri="{28A0092B-C50C-407E-A947-70E740481C1C}">
                <a14:useLocalDpi xmlns:a14="http://schemas.microsoft.com/office/drawing/2010/main" val="0"/>
              </a:ext>
            </a:extLst>
          </a:blip>
          <a:srcRect/>
          <a:stretch>
            <a:fillRect/>
          </a:stretch>
        </p:blipFill>
        <p:spPr bwMode="auto">
          <a:xfrm>
            <a:off x="1776549" y="3165679"/>
            <a:ext cx="25241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89" b="100000" l="28000" r="69800"/>
                    </a14:imgEffect>
                  </a14:imgLayer>
                </a14:imgProps>
              </a:ext>
              <a:ext uri="{28A0092B-C50C-407E-A947-70E740481C1C}">
                <a14:useLocalDpi xmlns:a14="http://schemas.microsoft.com/office/drawing/2010/main" val="0"/>
              </a:ext>
            </a:extLst>
          </a:blip>
          <a:srcRect l="25863" r="30251"/>
          <a:stretch/>
        </p:blipFill>
        <p:spPr bwMode="auto">
          <a:xfrm>
            <a:off x="4294143" y="3100898"/>
            <a:ext cx="1682932" cy="265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5195" b="98268" l="4950" r="99010"/>
                    </a14:imgEffect>
                  </a14:imgLayer>
                </a14:imgProps>
              </a:ext>
              <a:ext uri="{28A0092B-C50C-407E-A947-70E740481C1C}">
                <a14:useLocalDpi xmlns:a14="http://schemas.microsoft.com/office/drawing/2010/main" val="0"/>
              </a:ext>
            </a:extLst>
          </a:blip>
          <a:srcRect/>
          <a:stretch>
            <a:fillRect/>
          </a:stretch>
        </p:blipFill>
        <p:spPr bwMode="auto">
          <a:xfrm>
            <a:off x="6172200" y="3620304"/>
            <a:ext cx="2459490" cy="187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76200" y="6248400"/>
            <a:ext cx="609600" cy="609600"/>
          </a:xfrm>
          <a:prstGeom prst="rect">
            <a:avLst/>
          </a:prstGeom>
        </p:spPr>
      </p:pic>
    </p:spTree>
    <p:extLst>
      <p:ext uri="{BB962C8B-B14F-4D97-AF65-F5344CB8AC3E}">
        <p14:creationId xmlns:p14="http://schemas.microsoft.com/office/powerpoint/2010/main" val="12631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2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Filter Locations</a:t>
            </a:r>
            <a:endParaRPr lang="en-US" dirty="0"/>
          </a:p>
        </p:txBody>
      </p:sp>
      <p:sp>
        <p:nvSpPr>
          <p:cNvPr id="3" name="Content Placeholder 2"/>
          <p:cNvSpPr>
            <a:spLocks noGrp="1"/>
          </p:cNvSpPr>
          <p:nvPr>
            <p:ph idx="1"/>
          </p:nvPr>
        </p:nvSpPr>
        <p:spPr/>
        <p:txBody>
          <a:bodyPr>
            <a:normAutofit/>
          </a:bodyPr>
          <a:lstStyle/>
          <a:p>
            <a:r>
              <a:rPr lang="en-US" dirty="0" smtClean="0"/>
              <a:t>Located almost anywhere in the fuel circuit</a:t>
            </a:r>
          </a:p>
          <a:p>
            <a:pPr lvl="1"/>
            <a:r>
              <a:rPr lang="en-US" dirty="0" smtClean="0"/>
              <a:t>In </a:t>
            </a:r>
            <a:r>
              <a:rPr lang="en-US" dirty="0"/>
              <a:t>the fuel tank on the end of the fuel pickup tube</a:t>
            </a:r>
          </a:p>
          <a:p>
            <a:pPr lvl="1"/>
            <a:r>
              <a:rPr lang="en-US" dirty="0" smtClean="0"/>
              <a:t>In </a:t>
            </a:r>
            <a:r>
              <a:rPr lang="en-US" dirty="0"/>
              <a:t>the fuel line before the fuel rail, fuel injectors, diesel injection pump, or carburetor</a:t>
            </a:r>
          </a:p>
          <a:p>
            <a:pPr lvl="1"/>
            <a:r>
              <a:rPr lang="en-US" dirty="0" smtClean="0"/>
              <a:t>Inside </a:t>
            </a:r>
            <a:r>
              <a:rPr lang="en-US" dirty="0"/>
              <a:t>the fuel pump</a:t>
            </a:r>
          </a:p>
          <a:p>
            <a:pPr lvl="1"/>
            <a:r>
              <a:rPr lang="en-US" dirty="0" smtClean="0"/>
              <a:t>In </a:t>
            </a:r>
            <a:r>
              <a:rPr lang="en-US" dirty="0"/>
              <a:t>the fuel line right after the electric fuel pumps</a:t>
            </a:r>
          </a:p>
          <a:p>
            <a:pPr lvl="1"/>
            <a:r>
              <a:rPr lang="en-US" dirty="0" smtClean="0"/>
              <a:t>Under </a:t>
            </a:r>
            <a:r>
              <a:rPr lang="en-US" dirty="0"/>
              <a:t>the fuel line fitting in antique carburetors </a:t>
            </a:r>
          </a:p>
          <a:p>
            <a:pPr lvl="1"/>
            <a:endParaRPr lang="en-US" dirty="0"/>
          </a:p>
        </p:txBody>
      </p:sp>
      <p:pic>
        <p:nvPicPr>
          <p:cNvPr id="4" name="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248400"/>
            <a:ext cx="609600" cy="609600"/>
          </a:xfrm>
          <a:prstGeom prst="rect">
            <a:avLst/>
          </a:prstGeom>
        </p:spPr>
      </p:pic>
    </p:spTree>
    <p:extLst>
      <p:ext uri="{BB962C8B-B14F-4D97-AF65-F5344CB8AC3E}">
        <p14:creationId xmlns:p14="http://schemas.microsoft.com/office/powerpoint/2010/main" val="32564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4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Filter Service </a:t>
            </a:r>
            <a:endParaRPr lang="en-US" dirty="0"/>
          </a:p>
        </p:txBody>
      </p:sp>
      <p:sp>
        <p:nvSpPr>
          <p:cNvPr id="3" name="Content Placeholder 2"/>
          <p:cNvSpPr>
            <a:spLocks noGrp="1"/>
          </p:cNvSpPr>
          <p:nvPr>
            <p:ph idx="1"/>
          </p:nvPr>
        </p:nvSpPr>
        <p:spPr/>
        <p:txBody>
          <a:bodyPr/>
          <a:lstStyle/>
          <a:p>
            <a:r>
              <a:rPr lang="en-US" dirty="0" smtClean="0"/>
              <a:t>Service involves periodic replacement or cleaning of system filters</a:t>
            </a:r>
          </a:p>
          <a:p>
            <a:r>
              <a:rPr lang="en-US" dirty="0" smtClean="0"/>
              <a:t>Some filter may be clogged</a:t>
            </a:r>
          </a:p>
          <a:p>
            <a:pPr lvl="1"/>
            <a:r>
              <a:rPr lang="en-US" dirty="0" smtClean="0"/>
              <a:t>Fully clogged</a:t>
            </a:r>
          </a:p>
          <a:p>
            <a:pPr lvl="1"/>
            <a:r>
              <a:rPr lang="en-US" dirty="0" smtClean="0"/>
              <a:t>Partially clogged</a:t>
            </a:r>
          </a:p>
          <a:p>
            <a:r>
              <a:rPr lang="en-US" dirty="0" smtClean="0"/>
              <a:t>If a filter is clogged and contaminants are found in the fuel system, the tank, pump and lines should be flushed with clean fuel </a:t>
            </a:r>
            <a:endParaRPr lang="en-US" dirty="0"/>
          </a:p>
          <a:p>
            <a:pPr lvl="1"/>
            <a:endParaRPr lang="en-US" dirty="0"/>
          </a:p>
        </p:txBody>
      </p:sp>
      <p:pic>
        <p:nvPicPr>
          <p:cNvPr id="4" name="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748" y="6248400"/>
            <a:ext cx="609600" cy="609600"/>
          </a:xfrm>
          <a:prstGeom prst="rect">
            <a:avLst/>
          </a:prstGeom>
        </p:spPr>
      </p:pic>
    </p:spTree>
    <p:extLst>
      <p:ext uri="{BB962C8B-B14F-4D97-AF65-F5344CB8AC3E}">
        <p14:creationId xmlns:p14="http://schemas.microsoft.com/office/powerpoint/2010/main" val="260623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2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 System</a:t>
            </a:r>
            <a:endParaRPr lang="en-US" dirty="0"/>
          </a:p>
        </p:txBody>
      </p:sp>
      <p:sp>
        <p:nvSpPr>
          <p:cNvPr id="3" name="Text Placeholder 2"/>
          <p:cNvSpPr>
            <a:spLocks noGrp="1"/>
          </p:cNvSpPr>
          <p:nvPr>
            <p:ph type="body" idx="1"/>
          </p:nvPr>
        </p:nvSpPr>
        <p:spPr/>
        <p:txBody>
          <a:bodyPr/>
          <a:lstStyle/>
          <a:p>
            <a:r>
              <a:rPr lang="en-US" dirty="0" smtClean="0"/>
              <a:t>Air Filters, Filter Housings, and Intake Ductwork </a:t>
            </a:r>
            <a:endParaRPr lang="en-US" dirty="0"/>
          </a:p>
        </p:txBody>
      </p:sp>
      <p:pic>
        <p:nvPicPr>
          <p:cNvPr id="4" name="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748" y="6248400"/>
            <a:ext cx="609600" cy="609600"/>
          </a:xfrm>
          <a:prstGeom prst="rect">
            <a:avLst/>
          </a:prstGeom>
        </p:spPr>
      </p:pic>
    </p:spTree>
    <p:extLst>
      <p:ext uri="{BB962C8B-B14F-4D97-AF65-F5344CB8AC3E}">
        <p14:creationId xmlns:p14="http://schemas.microsoft.com/office/powerpoint/2010/main" val="167722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Filter</a:t>
            </a:r>
            <a:endParaRPr lang="en-US" dirty="0"/>
          </a:p>
        </p:txBody>
      </p:sp>
      <p:sp>
        <p:nvSpPr>
          <p:cNvPr id="3" name="Content Placeholder 2"/>
          <p:cNvSpPr>
            <a:spLocks noGrp="1"/>
          </p:cNvSpPr>
          <p:nvPr>
            <p:ph idx="1"/>
          </p:nvPr>
        </p:nvSpPr>
        <p:spPr/>
        <p:txBody>
          <a:bodyPr/>
          <a:lstStyle/>
          <a:p>
            <a:r>
              <a:rPr lang="en-US" dirty="0" smtClean="0"/>
              <a:t>Removes foreign material from the air entering the engine </a:t>
            </a:r>
          </a:p>
          <a:p>
            <a:r>
              <a:rPr lang="en-US" dirty="0" smtClean="0"/>
              <a:t>Most filters use paper filter elements </a:t>
            </a:r>
          </a:p>
          <a:p>
            <a:r>
              <a:rPr lang="en-US" dirty="0" smtClean="0"/>
              <a:t>Service</a:t>
            </a:r>
          </a:p>
          <a:p>
            <a:pPr lvl="1"/>
            <a:r>
              <a:rPr lang="en-US" dirty="0" smtClean="0"/>
              <a:t>Cleaning</a:t>
            </a:r>
          </a:p>
          <a:p>
            <a:pPr lvl="2"/>
            <a:r>
              <a:rPr lang="en-US" dirty="0" smtClean="0"/>
              <a:t>Can be cleaned by tapping or blowing the dirt off</a:t>
            </a:r>
          </a:p>
          <a:p>
            <a:pPr lvl="1"/>
            <a:r>
              <a:rPr lang="en-US" dirty="0" smtClean="0"/>
              <a:t>Replacing </a:t>
            </a:r>
          </a:p>
          <a:p>
            <a:pPr lvl="2"/>
            <a:r>
              <a:rPr lang="en-US" dirty="0" smtClean="0"/>
              <a:t>If the filter is extremely dirty, it needs to be replaced </a:t>
            </a:r>
            <a:endParaRPr lang="en-US" dirty="0"/>
          </a:p>
        </p:txBody>
      </p:sp>
      <p:pic>
        <p:nvPicPr>
          <p:cNvPr id="4" name="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241026"/>
            <a:ext cx="609600" cy="609600"/>
          </a:xfrm>
          <a:prstGeom prst="rect">
            <a:avLst/>
          </a:prstGeom>
        </p:spPr>
      </p:pic>
    </p:spTree>
    <p:extLst>
      <p:ext uri="{BB962C8B-B14F-4D97-AF65-F5344CB8AC3E}">
        <p14:creationId xmlns:p14="http://schemas.microsoft.com/office/powerpoint/2010/main" val="25335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694</TotalTime>
  <Words>2260</Words>
  <Application>Microsoft Office PowerPoint</Application>
  <PresentationFormat>On-screen Show (4:3)</PresentationFormat>
  <Paragraphs>242</Paragraphs>
  <Slides>21</Slides>
  <Notes>16</Notes>
  <HiddenSlides>0</HiddenSlides>
  <MMClips>21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Retrospect</vt:lpstr>
      <vt:lpstr>Engine Performance </vt:lpstr>
      <vt:lpstr>Vehicle and Service Information </vt:lpstr>
      <vt:lpstr>Fuel Filters</vt:lpstr>
      <vt:lpstr>Fuel Filters</vt:lpstr>
      <vt:lpstr>Types of Fuel Filters </vt:lpstr>
      <vt:lpstr>Fuel Filter Locations</vt:lpstr>
      <vt:lpstr>Fuel Filter Service </vt:lpstr>
      <vt:lpstr>Intake System</vt:lpstr>
      <vt:lpstr>Air Filter</vt:lpstr>
      <vt:lpstr>Air Filter Housing</vt:lpstr>
      <vt:lpstr>Intake Ductwork </vt:lpstr>
      <vt:lpstr>Exhaust System</vt:lpstr>
      <vt:lpstr>PowerPoint Presentation</vt:lpstr>
      <vt:lpstr>Exhaust Manifold </vt:lpstr>
      <vt:lpstr>Exhaust Manifold Service </vt:lpstr>
      <vt:lpstr>Exhaust Pipes</vt:lpstr>
      <vt:lpstr>Muffler</vt:lpstr>
      <vt:lpstr>Catalytic Converter </vt:lpstr>
      <vt:lpstr>Catalytic Converter Temp Test</vt:lpstr>
      <vt:lpstr>Resonator </vt:lpstr>
      <vt:lpstr>Heat Shields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LenovoOwner</dc:creator>
  <cp:lastModifiedBy>Clapper, Michael</cp:lastModifiedBy>
  <cp:revision>36</cp:revision>
  <cp:lastPrinted>2016-01-06T14:20:59Z</cp:lastPrinted>
  <dcterms:created xsi:type="dcterms:W3CDTF">2015-05-07T13:14:11Z</dcterms:created>
  <dcterms:modified xsi:type="dcterms:W3CDTF">2016-01-06T14:41:15Z</dcterms:modified>
</cp:coreProperties>
</file>